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8" r:id="rId2"/>
    <p:sldMasterId id="2147484145" r:id="rId3"/>
  </p:sldMasterIdLst>
  <p:notesMasterIdLst>
    <p:notesMasterId r:id="rId38"/>
  </p:notesMasterIdLst>
  <p:handoutMasterIdLst>
    <p:handoutMasterId r:id="rId39"/>
  </p:handoutMasterIdLst>
  <p:sldIdLst>
    <p:sldId id="532" r:id="rId4"/>
    <p:sldId id="523" r:id="rId5"/>
    <p:sldId id="497" r:id="rId6"/>
    <p:sldId id="486" r:id="rId7"/>
    <p:sldId id="531" r:id="rId8"/>
    <p:sldId id="496" r:id="rId9"/>
    <p:sldId id="498" r:id="rId10"/>
    <p:sldId id="499" r:id="rId11"/>
    <p:sldId id="500" r:id="rId12"/>
    <p:sldId id="501" r:id="rId13"/>
    <p:sldId id="502" r:id="rId14"/>
    <p:sldId id="503" r:id="rId15"/>
    <p:sldId id="504" r:id="rId16"/>
    <p:sldId id="505" r:id="rId17"/>
    <p:sldId id="506" r:id="rId18"/>
    <p:sldId id="507" r:id="rId19"/>
    <p:sldId id="508" r:id="rId20"/>
    <p:sldId id="509" r:id="rId21"/>
    <p:sldId id="510" r:id="rId22"/>
    <p:sldId id="511" r:id="rId23"/>
    <p:sldId id="512" r:id="rId24"/>
    <p:sldId id="524" r:id="rId25"/>
    <p:sldId id="513" r:id="rId26"/>
    <p:sldId id="514" r:id="rId27"/>
    <p:sldId id="515" r:id="rId28"/>
    <p:sldId id="516" r:id="rId29"/>
    <p:sldId id="517" r:id="rId30"/>
    <p:sldId id="518" r:id="rId31"/>
    <p:sldId id="519" r:id="rId32"/>
    <p:sldId id="520" r:id="rId33"/>
    <p:sldId id="521" r:id="rId34"/>
    <p:sldId id="522" r:id="rId35"/>
    <p:sldId id="530" r:id="rId36"/>
    <p:sldId id="484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4F"/>
    <a:srgbClr val="FB9B01"/>
    <a:srgbClr val="99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28"/>
    <p:restoredTop sz="94626"/>
  </p:normalViewPr>
  <p:slideViewPr>
    <p:cSldViewPr>
      <p:cViewPr varScale="1">
        <p:scale>
          <a:sx n="121" d="100"/>
          <a:sy n="121" d="100"/>
        </p:scale>
        <p:origin x="104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241F40F-A7BC-064E-927F-3369A959A3D1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CD6480D-4561-9241-B285-2B8F623D51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01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DBA89F00-17E4-584A-98A0-9365BC054A9B}" type="datetime1">
              <a:rPr lang="en-US" altLang="en-US"/>
              <a:pPr>
                <a:defRPr/>
              </a:pPr>
              <a:t>10/26/23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F6B25C57-AF51-004D-A239-A2F809D8EA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2769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9AD493E-94F6-2545-98E9-D354F6719D7A}" type="datetime1">
              <a:rPr lang="en-US" altLang="en-US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10/26/23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19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C28FE6AD-695F-6D47-B752-332E0C3F120B}" type="slidenum">
              <a:rPr lang="en-US" altLang="en-US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1988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defTabSz="4572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4572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4572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4572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45720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836566A-2F72-7C4E-BDBD-D71905915834}" type="slidenum">
              <a:rPr lang="en-US" altLang="en-US">
                <a:solidFill>
                  <a:srgbClr val="000000"/>
                </a:solidFill>
                <a:latin typeface="Arial" charset="0"/>
              </a:rPr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989" name="Text Box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90" name="Text Box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768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32373B-5CE0-194A-A2A1-7D1E408554D8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59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001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0F9AE3-567B-9545-9A11-7E5F93FDABE8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59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26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5C87BD-8819-2549-B288-06F3CDC68339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59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714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C6CF7A-E791-C84A-BCF0-9BE5B78D326F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59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48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CD7359-72D7-8E4B-AE3B-14274F0E35F4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60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008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5F3A39-BA1C-C34B-900B-0440A25D1117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60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619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C5742F-0EF6-EA43-85DA-05339F97872B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60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283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139811-63A7-314C-BA8A-6559388EEB3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60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092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CEF36D-1F85-D645-9DC6-2D8C6342620A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60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366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6E7AC2-B3FB-EA46-AD82-3D68D4DC04DB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60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4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7892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ORCHID Research Group</a:t>
            </a:r>
          </a:p>
          <a:p>
            <a:r>
              <a:rPr lang="en-US" altLang="en-US"/>
              <a:t>Department of Computer Science, University of Illinois at Urbana-Champaign</a:t>
            </a:r>
          </a:p>
        </p:txBody>
      </p:sp>
      <p:sp>
        <p:nvSpPr>
          <p:cNvPr id="3789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0BD2E7E-365F-1B49-92C4-A548B69502AA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6459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63539C-B539-0443-A828-E12A3A662FA9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60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133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801133-2087-1542-ABBB-0C08E52296BA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60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556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701B53-FCFA-5E49-9123-9EFC0234D7B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60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492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F6A186-0503-2D4B-BAEC-9B29015FFE91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60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775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A71EF-D021-7543-9719-7B4E378C00C8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61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1019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81169C-2D28-0644-A826-4F63F4A176D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61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8703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65538B-6F2B-EA41-9636-A636EA7F2DC4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1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625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74159D-66E8-7646-8C86-680662677B5E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1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337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ORCHID Research Group</a:t>
            </a:r>
          </a:p>
          <a:p>
            <a:r>
              <a:rPr lang="en-US" altLang="en-US"/>
              <a:t>Department of Computer Science, University of Illinois at Urbana-Champaign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DEBC81E-82BC-354F-B1A3-84A1D901BEF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009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0982A7-51AD-9C44-9E4E-2CC6A36C129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44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Should the stream have a certain characteristic to be compressed efficiently?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25C57-AF51-004D-A239-A2F809D8EA9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57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19E1D3-614B-104B-A5E2-5703D4B79F61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59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137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2459E-7B15-FB4E-8508-D8757650A5D0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59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97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FD143B-9A7A-EF4D-830C-B26B215CA27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59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609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E450D6-B9F6-DB41-9522-3A005E72F376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59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264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7FBEFF4D-035B-4144-AC4D-DFA21477E1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6472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05AD-103C-9846-B85D-F4EE2DD325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157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B079F-C379-1940-9C67-EFB6043DF1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22780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542C7-DB09-0A46-A18C-114ACEEA40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55524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914400">
              <a:buSzTx/>
              <a:tabLst>
                <a:tab pos="723900" algn="l"/>
                <a:tab pos="1447800" algn="l"/>
              </a:tabLst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buSzTx/>
              <a:defRPr/>
            </a:lvl1pPr>
          </a:lstStyle>
          <a:p>
            <a:pPr>
              <a:defRPr/>
            </a:pPr>
            <a:fld id="{C67B8DB6-54EA-7E4D-9D8C-848E1101A3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489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-3175"/>
            <a:ext cx="108585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914400">
              <a:buSzTx/>
              <a:tabLst>
                <a:tab pos="723900" algn="l"/>
                <a:tab pos="1447800" algn="l"/>
              </a:tabLst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buSzTx/>
              <a:defRPr/>
            </a:lvl1pPr>
          </a:lstStyle>
          <a:p>
            <a:pPr>
              <a:defRPr/>
            </a:pPr>
            <a:fld id="{C70FD250-6741-4346-8B86-1EE7F1BE9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8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914400">
              <a:buSzTx/>
              <a:tabLst>
                <a:tab pos="723900" algn="l"/>
                <a:tab pos="1447800" algn="l"/>
              </a:tabLst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buSzTx/>
              <a:defRPr/>
            </a:lvl1pPr>
          </a:lstStyle>
          <a:p>
            <a:pPr>
              <a:defRPr/>
            </a:pPr>
            <a:fld id="{19C6004B-0F26-ED43-BF1E-78D7D88EEA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716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98525"/>
            <a:ext cx="4227513" cy="5233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513" y="898525"/>
            <a:ext cx="4229100" cy="5233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914400">
              <a:buSzTx/>
              <a:tabLst>
                <a:tab pos="723900" algn="l"/>
                <a:tab pos="1447800" algn="l"/>
              </a:tabLst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buSzTx/>
              <a:defRPr/>
            </a:lvl1pPr>
          </a:lstStyle>
          <a:p>
            <a:pPr>
              <a:defRPr/>
            </a:pPr>
            <a:fld id="{1197E69A-89A0-914A-ACA3-035098C574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6924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914400">
              <a:buSzTx/>
              <a:tabLst>
                <a:tab pos="723900" algn="l"/>
                <a:tab pos="1447800" algn="l"/>
              </a:tabLst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buSzTx/>
              <a:defRPr/>
            </a:lvl1pPr>
          </a:lstStyle>
          <a:p>
            <a:pPr>
              <a:defRPr/>
            </a:pPr>
            <a:fld id="{6DF97847-0BFF-364F-B90E-8DDD45EC83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1466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914400">
              <a:buSzTx/>
              <a:tabLst>
                <a:tab pos="723900" algn="l"/>
                <a:tab pos="1447800" algn="l"/>
              </a:tabLst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buSzTx/>
              <a:defRPr/>
            </a:lvl1pPr>
          </a:lstStyle>
          <a:p>
            <a:pPr>
              <a:defRPr/>
            </a:pPr>
            <a:fld id="{4D5273BB-BDFE-4547-B9D1-3B05051D94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2676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914400">
              <a:buSzTx/>
              <a:tabLst>
                <a:tab pos="723900" algn="l"/>
                <a:tab pos="1447800" algn="l"/>
              </a:tabLst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buSzTx/>
              <a:defRPr/>
            </a:lvl1pPr>
          </a:lstStyle>
          <a:p>
            <a:pPr>
              <a:defRPr/>
            </a:pPr>
            <a:fld id="{D0B40E3A-F374-5B4E-BD05-49CD0D396E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84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ECFDF-9C20-004E-A1EF-7F66D5EAC5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87017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914400">
              <a:buSzTx/>
              <a:tabLst>
                <a:tab pos="723900" algn="l"/>
                <a:tab pos="1447800" algn="l"/>
              </a:tabLst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buSzTx/>
              <a:defRPr/>
            </a:lvl1pPr>
          </a:lstStyle>
          <a:p>
            <a:pPr>
              <a:defRPr/>
            </a:pPr>
            <a:fld id="{8501653B-A986-4E4F-BC23-4EF2657FCB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849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914400">
              <a:buSzTx/>
              <a:tabLst>
                <a:tab pos="723900" algn="l"/>
                <a:tab pos="1447800" algn="l"/>
              </a:tabLst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buSzTx/>
              <a:defRPr/>
            </a:lvl1pPr>
          </a:lstStyle>
          <a:p>
            <a:pPr>
              <a:defRPr/>
            </a:pPr>
            <a:fld id="{F8C8987E-E164-7442-847D-F9EF7A3613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27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914400">
              <a:buSzTx/>
              <a:tabLst>
                <a:tab pos="723900" algn="l"/>
                <a:tab pos="1447800" algn="l"/>
              </a:tabLst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buSzTx/>
              <a:defRPr/>
            </a:lvl1pPr>
          </a:lstStyle>
          <a:p>
            <a:pPr>
              <a:defRPr/>
            </a:pPr>
            <a:fld id="{04267CC9-1414-FB4B-9D61-47979AF3EB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68730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1063" cy="5980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5980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914400">
              <a:buSzTx/>
              <a:tabLst>
                <a:tab pos="723900" algn="l"/>
                <a:tab pos="1447800" algn="l"/>
              </a:tabLst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buSzTx/>
              <a:defRPr/>
            </a:lvl1pPr>
          </a:lstStyle>
          <a:p>
            <a:pPr>
              <a:defRPr/>
            </a:pPr>
            <a:fld id="{EFD5A447-57B7-AB40-A737-E97A01AAB6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54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B3DE4-3BE8-E64F-806B-A1D7BBB28FA9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1EB19-9AC6-744B-A664-CCC6ACC665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69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F7757-8C3C-D54A-9DA2-877DA05AC6A5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495C0-98AA-9F4F-BAE6-52B6723FFA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37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97C3C-3515-DE4E-9DC8-9FC08B4BCC7E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654A1-B8F7-2840-BE83-96C1A1C9F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419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865F3-1970-8D4E-A51D-A48626DB18D6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FD4A-C7CC-2144-9C86-EA64C9590D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98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C380E-4733-1F4E-B31E-861C4990B801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7199F-C38F-6142-8D0E-71599E1299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24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57D41-9C33-794C-8E04-7CCEC7F58048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E9252-05F5-A844-BEE1-B4CEBD7D3B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B3711-0D28-C545-BF80-CD99BEA215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15216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A62AB-B3F9-B54A-A91E-650046AE9171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9A25E-541A-7A41-8407-D0F7AD6173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5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7815F-18EC-B244-B8C7-5087B2733A88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DA824-01B4-AA4E-A706-9E56284704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030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EDCA6-49D4-844A-83ED-F2CE87A1BC93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7F9C0-F786-044E-A8E3-337990377D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03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10EB9-14DF-644D-8412-EB47BE7076E4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2BE01-6DB2-8F4A-86C2-5057429A23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18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D0FB4-A2A0-3441-B3FF-89A8AC8BC5B9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F4084-C2C7-FF46-B1AC-F6BF3B80C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6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1EEAB-4F92-964D-AECA-95F1855826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07358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45C86-C1CA-6B4F-91F2-ECA821E83C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125693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9309B-277A-4D46-9E0F-4260527B5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6304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00BDB1-E776-E840-A9D8-263EA83150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49344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56640-5723-6247-A299-9DE235A268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80352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46F59-C750-8F49-BB07-61781A2D60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84406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>
              <a:defRPr/>
            </a:pPr>
            <a:fld id="{3966838F-82B9-F647-AAC7-1C7B612127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2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0"/>
            <a:ext cx="10096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83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Line 2"/>
          <p:cNvSpPr>
            <a:spLocks noChangeShapeType="1"/>
          </p:cNvSpPr>
          <p:nvPr/>
        </p:nvSpPr>
        <p:spPr bwMode="auto">
          <a:xfrm>
            <a:off x="457200" y="3371850"/>
            <a:ext cx="8229600" cy="1588"/>
          </a:xfrm>
          <a:prstGeom prst="line">
            <a:avLst/>
          </a:prstGeom>
          <a:noFill/>
          <a:ln w="1908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8686800" y="2457450"/>
            <a:ext cx="1588" cy="914400"/>
          </a:xfrm>
          <a:prstGeom prst="line">
            <a:avLst/>
          </a:prstGeom>
          <a:noFill/>
          <a:ln w="2556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09013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4342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09013" cy="523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2050"/>
            <a:ext cx="21320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4344" name="Text Box 7"/>
          <p:cNvSpPr txBox="1"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777038" y="6318250"/>
            <a:ext cx="2132012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>
              <a:defRPr/>
            </a:pPr>
            <a:fld id="{0F768AEE-09FF-A544-BD88-B2340398FD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663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6633"/>
          </a:solidFill>
          <a:latin typeface="Garamond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6633"/>
          </a:solidFill>
          <a:latin typeface="Garamond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6633"/>
          </a:solidFill>
          <a:latin typeface="Garamond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6633"/>
          </a:solidFill>
          <a:latin typeface="Garamond" charset="0"/>
          <a:ea typeface="ＭＳ Ｐゴシック" charset="0"/>
          <a:cs typeface="ＭＳ Ｐゴシック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6633"/>
          </a:solidFill>
          <a:latin typeface="Garamond" charset="0"/>
          <a:ea typeface="ＭＳ Ｐゴシック" charset="0"/>
          <a:cs typeface="ＭＳ Ｐゴシック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6633"/>
          </a:solidFill>
          <a:latin typeface="Garamond" charset="0"/>
          <a:ea typeface="ＭＳ Ｐゴシック" charset="0"/>
          <a:cs typeface="ＭＳ Ｐゴシック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6633"/>
          </a:solidFill>
          <a:latin typeface="Garamond" charset="0"/>
          <a:ea typeface="ＭＳ Ｐゴシック" charset="0"/>
          <a:cs typeface="ＭＳ Ｐゴシック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6633"/>
          </a:solidFill>
          <a:latin typeface="Garamon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AFA550D-20E1-AB40-92CF-D4793D91D912}" type="datetimeFigureOut">
              <a:rPr lang="en-US"/>
              <a:pPr>
                <a:defRPr/>
              </a:pPr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7D65859-0807-E148-BE32-0DA39669AB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2" r:id="rId1"/>
    <p:sldLayoutId id="2147484273" r:id="rId2"/>
    <p:sldLayoutId id="2147484274" r:id="rId3"/>
    <p:sldLayoutId id="2147484275" r:id="rId4"/>
    <p:sldLayoutId id="2147484276" r:id="rId5"/>
    <p:sldLayoutId id="2147484277" r:id="rId6"/>
    <p:sldLayoutId id="2147484278" r:id="rId7"/>
    <p:sldLayoutId id="2147484279" r:id="rId8"/>
    <p:sldLayoutId id="2147484280" r:id="rId9"/>
    <p:sldLayoutId id="2147484281" r:id="rId10"/>
    <p:sldLayoutId id="214748428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bc.ca/~matei/EECE320/hufman.pp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gV7o_N-BZk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762000" y="1613338"/>
            <a:ext cx="7620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1pPr>
            <a:lvl2pPr marL="742950" indent="-285750" defTabSz="457200">
              <a:spcBef>
                <a:spcPts val="55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2pPr>
            <a:lvl3pPr marL="11430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3pPr>
            <a:lvl4pPr marL="1600200" indent="-228600" defTabSz="457200">
              <a:spcBef>
                <a:spcPts val="45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4pPr>
            <a:lvl5pPr marL="2057400" indent="-228600" defTabSz="457200">
              <a:spcBef>
                <a:spcPts val="4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6000" b="1" dirty="0">
                <a:solidFill>
                  <a:srgbClr val="006633"/>
                </a:solidFill>
                <a:latin typeface="Garamond" charset="0"/>
              </a:rPr>
              <a:t>Internet of Things</a:t>
            </a:r>
          </a:p>
          <a:p>
            <a:pPr algn="ctr" eaLnBrk="1" hangingPunct="1">
              <a:spcBef>
                <a:spcPct val="0"/>
              </a:spcBef>
              <a:buClrTx/>
            </a:pPr>
            <a:r>
              <a:rPr lang="en-US" altLang="en-US" sz="4000" dirty="0">
                <a:solidFill>
                  <a:srgbClr val="006633"/>
                </a:solidFill>
                <a:latin typeface="Garamond" charset="0"/>
              </a:rPr>
              <a:t>Senior Design Project Course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br>
              <a:rPr lang="en-US" altLang="en-US" sz="4000" dirty="0">
                <a:solidFill>
                  <a:srgbClr val="006633"/>
                </a:solidFill>
                <a:latin typeface="Garamond" charset="0"/>
              </a:rPr>
            </a:br>
            <a:endParaRPr lang="en-US" altLang="en-US" sz="4000" dirty="0">
              <a:solidFill>
                <a:srgbClr val="006633"/>
              </a:solidFill>
              <a:latin typeface="Garamond" charset="0"/>
            </a:endParaRPr>
          </a:p>
        </p:txBody>
      </p:sp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685800" y="3581400"/>
            <a:ext cx="7848600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1pPr>
            <a:lvl2pPr marL="742950" indent="-285750" defTabSz="457200">
              <a:spcBef>
                <a:spcPts val="55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2pPr>
            <a:lvl3pPr marL="1143000" indent="-228600" defTabSz="457200"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3pPr>
            <a:lvl4pPr marL="1600200" indent="-228600" defTabSz="457200">
              <a:spcBef>
                <a:spcPts val="45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4pPr>
            <a:lvl5pPr marL="2057400" indent="-228600" defTabSz="457200">
              <a:spcBef>
                <a:spcPts val="4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ctr" eaLnBrk="1" hangingPunct="1">
              <a:buClrTx/>
              <a:buSzPct val="65000"/>
              <a:buFontTx/>
              <a:buNone/>
            </a:pPr>
            <a:r>
              <a:rPr lang="en-US" altLang="en-US" sz="4000" b="1" i="1" dirty="0">
                <a:latin typeface="Britannic Bold" panose="020B0903060703020204" pitchFamily="34" charset="77"/>
              </a:rPr>
              <a:t>Compression</a:t>
            </a:r>
          </a:p>
          <a:p>
            <a:pPr algn="ctr" eaLnBrk="1" hangingPunct="1">
              <a:buClrTx/>
              <a:buSzPct val="65000"/>
              <a:buFontTx/>
              <a:buNone/>
            </a:pPr>
            <a:endParaRPr lang="en-US" altLang="en-US" dirty="0"/>
          </a:p>
          <a:p>
            <a:pPr algn="ctr" eaLnBrk="1" hangingPunct="1">
              <a:buClrTx/>
              <a:buSzPct val="65000"/>
              <a:buFontTx/>
              <a:buNone/>
            </a:pPr>
            <a:r>
              <a:rPr lang="en-US" altLang="en-US" b="1" dirty="0">
                <a:solidFill>
                  <a:srgbClr val="003399"/>
                </a:solidFill>
              </a:rPr>
              <a:t>Lecturer: </a:t>
            </a:r>
            <a:r>
              <a:rPr lang="en-US" altLang="en-US" b="1" dirty="0" err="1">
                <a:solidFill>
                  <a:srgbClr val="003399"/>
                </a:solidFill>
              </a:rPr>
              <a:t>Avesta</a:t>
            </a:r>
            <a:r>
              <a:rPr lang="en-US" altLang="en-US" b="1" dirty="0">
                <a:solidFill>
                  <a:srgbClr val="003399"/>
                </a:solidFill>
              </a:rPr>
              <a:t> </a:t>
            </a:r>
            <a:r>
              <a:rPr lang="en-US" altLang="en-US" b="1" dirty="0" err="1">
                <a:solidFill>
                  <a:srgbClr val="003399"/>
                </a:solidFill>
              </a:rPr>
              <a:t>Sasan</a:t>
            </a:r>
            <a:endParaRPr lang="en-US" altLang="en-US" b="1" dirty="0">
              <a:solidFill>
                <a:srgbClr val="003399"/>
              </a:solidFill>
            </a:endParaRPr>
          </a:p>
          <a:p>
            <a:pPr algn="ctr" eaLnBrk="1" hangingPunct="1">
              <a:buClrTx/>
              <a:buSzPct val="65000"/>
              <a:buFontTx/>
              <a:buNone/>
            </a:pPr>
            <a:endParaRPr lang="en-US" altLang="en-US" b="1" dirty="0">
              <a:solidFill>
                <a:srgbClr val="003399"/>
              </a:solidFill>
            </a:endParaRPr>
          </a:p>
          <a:p>
            <a:pPr algn="ctr" eaLnBrk="1" hangingPunct="1">
              <a:buClrTx/>
              <a:buSzPct val="65000"/>
              <a:buFontTx/>
              <a:buNone/>
            </a:pPr>
            <a:r>
              <a:rPr lang="en-US" altLang="en-US" dirty="0"/>
              <a:t>University of California Davis</a:t>
            </a:r>
          </a:p>
          <a:p>
            <a:pPr algn="ctr" eaLnBrk="1" hangingPunct="1">
              <a:buClrTx/>
              <a:buSzPct val="65000"/>
              <a:buFontTx/>
              <a:buNone/>
            </a:pPr>
            <a:endParaRPr lang="en-US" altLang="en-US" dirty="0"/>
          </a:p>
        </p:txBody>
      </p:sp>
      <p:pic>
        <p:nvPicPr>
          <p:cNvPr id="1026" name="Picture 2" descr="UC Davis Alumnus Receives Robert Snodgrass Award - California Agriculture  News Today">
            <a:extLst>
              <a:ext uri="{FF2B5EF4-FFF2-40B4-BE49-F238E27FC236}">
                <a16:creationId xmlns:a16="http://schemas.microsoft.com/office/drawing/2014/main" id="{6DCB41AC-4DF1-E24B-82A6-70C1D85C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0" y="457200"/>
            <a:ext cx="2806700" cy="1143000"/>
          </a:xfrm>
          <a:prstGeom prst="rect">
            <a:avLst/>
          </a:prstGeom>
          <a:noFill/>
          <a:ln w="22225">
            <a:solidFill>
              <a:srgbClr val="CC99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Effectiveness of Compression</a:t>
            </a:r>
          </a:p>
        </p:txBody>
      </p:sp>
      <p:sp>
        <p:nvSpPr>
          <p:cNvPr id="156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10600" cy="5174673"/>
          </a:xfrm>
        </p:spPr>
        <p:txBody>
          <a:bodyPr/>
          <a:lstStyle/>
          <a:p>
            <a:r>
              <a:rPr lang="en-US" altLang="en-US" dirty="0"/>
              <a:t>Depends on data</a:t>
            </a:r>
          </a:p>
          <a:p>
            <a:pPr lvl="1"/>
            <a:r>
              <a:rPr lang="en-US" altLang="en-US" b="1" dirty="0"/>
              <a:t>Random data 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 hard</a:t>
            </a:r>
          </a:p>
          <a:p>
            <a:pPr lvl="2"/>
            <a:r>
              <a:rPr lang="en-US" altLang="en-US" dirty="0"/>
              <a:t>Example: 1001110100 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 ?</a:t>
            </a:r>
          </a:p>
          <a:p>
            <a:pPr lvl="1"/>
            <a:r>
              <a:rPr lang="en-US" altLang="en-US" b="1" dirty="0"/>
              <a:t>Organized data 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 easy</a:t>
            </a:r>
          </a:p>
          <a:p>
            <a:pPr lvl="2"/>
            <a:r>
              <a:rPr lang="en-US" altLang="en-US" dirty="0"/>
              <a:t>Example: 1111111111 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 1</a:t>
            </a:r>
            <a:r>
              <a:rPr lang="en-US" altLang="en-US" dirty="0">
                <a:sym typeface="Symbol" charset="2"/>
              </a:rPr>
              <a:t></a:t>
            </a:r>
            <a:r>
              <a:rPr lang="en-US" altLang="en-US" dirty="0"/>
              <a:t>10</a:t>
            </a:r>
          </a:p>
          <a:p>
            <a:endParaRPr lang="en-US" altLang="en-US" dirty="0"/>
          </a:p>
          <a:p>
            <a:r>
              <a:rPr lang="en-US" altLang="en-US" dirty="0"/>
              <a:t>Corollary</a:t>
            </a:r>
          </a:p>
          <a:p>
            <a:pPr lvl="1"/>
            <a:r>
              <a:rPr lang="en-US" altLang="en-US" dirty="0"/>
              <a:t>No universally best compression algorithm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09600" y="4648200"/>
            <a:ext cx="7620000" cy="1066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Side</a:t>
            </a:r>
            <a:r>
              <a:rPr kumimoji="0" lang="en-US" sz="18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Note: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09600" y="5029200"/>
            <a:ext cx="7620000" cy="685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What happens if one bit of a compressed message is corrupted during the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transmission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7758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Huffman Coding</a:t>
            </a:r>
          </a:p>
        </p:txBody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Approach</a:t>
            </a:r>
          </a:p>
          <a:p>
            <a:pPr lvl="1"/>
            <a:r>
              <a:rPr lang="en-US" altLang="en-US" b="1" dirty="0"/>
              <a:t>Variable length encoding </a:t>
            </a:r>
            <a:r>
              <a:rPr lang="en-US" altLang="en-US" dirty="0"/>
              <a:t>of symbols</a:t>
            </a:r>
          </a:p>
          <a:p>
            <a:pPr lvl="1"/>
            <a:r>
              <a:rPr lang="en-US" altLang="en-US" dirty="0"/>
              <a:t>Exploit </a:t>
            </a:r>
            <a:r>
              <a:rPr lang="en-US" altLang="en-US" b="1" dirty="0"/>
              <a:t>statistical frequency</a:t>
            </a:r>
            <a:r>
              <a:rPr lang="en-US" altLang="en-US" dirty="0"/>
              <a:t> of symbols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Efficient when symbol probabilities vary widely</a:t>
            </a:r>
          </a:p>
          <a:p>
            <a:endParaRPr lang="en-US" altLang="en-US" dirty="0"/>
          </a:p>
          <a:p>
            <a:r>
              <a:rPr lang="en-US" altLang="en-US" b="1" dirty="0"/>
              <a:t>Principle</a:t>
            </a:r>
          </a:p>
          <a:p>
            <a:pPr lvl="1"/>
            <a:r>
              <a:rPr lang="en-US" altLang="en-US" dirty="0"/>
              <a:t>Use fewer bits to represent </a:t>
            </a:r>
            <a:r>
              <a:rPr lang="en-US" altLang="en-US" dirty="0">
                <a:solidFill>
                  <a:schemeClr val="tx1"/>
                </a:solidFill>
              </a:rPr>
              <a:t>frequent</a:t>
            </a:r>
            <a:r>
              <a:rPr lang="en-US" altLang="en-US" dirty="0"/>
              <a:t> symbols </a:t>
            </a:r>
          </a:p>
          <a:p>
            <a:pPr lvl="1"/>
            <a:r>
              <a:rPr lang="en-US" altLang="en-US" dirty="0"/>
              <a:t>Use more bits to represent </a:t>
            </a:r>
            <a:r>
              <a:rPr lang="en-US" altLang="en-US" dirty="0">
                <a:solidFill>
                  <a:schemeClr val="tx1"/>
                </a:solidFill>
              </a:rPr>
              <a:t>infrequent</a:t>
            </a:r>
            <a:r>
              <a:rPr lang="en-US" altLang="en-US" dirty="0"/>
              <a:t> symbols </a:t>
            </a:r>
          </a:p>
        </p:txBody>
      </p:sp>
      <p:sp>
        <p:nvSpPr>
          <p:cNvPr id="1556484" name="Text Box 4"/>
          <p:cNvSpPr txBox="1">
            <a:spLocks noChangeArrowheads="1"/>
          </p:cNvSpPr>
          <p:nvPr/>
        </p:nvSpPr>
        <p:spPr bwMode="auto">
          <a:xfrm>
            <a:off x="3048000" y="4796909"/>
            <a:ext cx="838200" cy="36933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556485" name="Text Box 5"/>
          <p:cNvSpPr txBox="1">
            <a:spLocks noChangeArrowheads="1"/>
          </p:cNvSpPr>
          <p:nvPr/>
        </p:nvSpPr>
        <p:spPr bwMode="auto">
          <a:xfrm>
            <a:off x="3886200" y="4796909"/>
            <a:ext cx="838200" cy="36933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556486" name="Text Box 6"/>
          <p:cNvSpPr txBox="1">
            <a:spLocks noChangeArrowheads="1"/>
          </p:cNvSpPr>
          <p:nvPr/>
        </p:nvSpPr>
        <p:spPr bwMode="auto">
          <a:xfrm>
            <a:off x="4724400" y="4796909"/>
            <a:ext cx="838200" cy="36933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B</a:t>
            </a:r>
          </a:p>
        </p:txBody>
      </p:sp>
      <p:sp>
        <p:nvSpPr>
          <p:cNvPr id="1556487" name="Text Box 7"/>
          <p:cNvSpPr txBox="1">
            <a:spLocks noChangeArrowheads="1"/>
          </p:cNvSpPr>
          <p:nvPr/>
        </p:nvSpPr>
        <p:spPr bwMode="auto">
          <a:xfrm>
            <a:off x="5562600" y="4796909"/>
            <a:ext cx="838200" cy="36933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556488" name="Text Box 8"/>
          <p:cNvSpPr txBox="1">
            <a:spLocks noChangeArrowheads="1"/>
          </p:cNvSpPr>
          <p:nvPr/>
        </p:nvSpPr>
        <p:spPr bwMode="auto">
          <a:xfrm>
            <a:off x="3048000" y="5939909"/>
            <a:ext cx="457200" cy="36933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556489" name="Text Box 9"/>
          <p:cNvSpPr txBox="1">
            <a:spLocks noChangeArrowheads="1"/>
          </p:cNvSpPr>
          <p:nvPr/>
        </p:nvSpPr>
        <p:spPr bwMode="auto">
          <a:xfrm>
            <a:off x="5257800" y="5939909"/>
            <a:ext cx="457200" cy="36933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556490" name="Text Box 10"/>
          <p:cNvSpPr txBox="1">
            <a:spLocks noChangeArrowheads="1"/>
          </p:cNvSpPr>
          <p:nvPr/>
        </p:nvSpPr>
        <p:spPr bwMode="auto">
          <a:xfrm>
            <a:off x="3505200" y="5939909"/>
            <a:ext cx="457200" cy="36933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556491" name="Text Box 11"/>
          <p:cNvSpPr txBox="1">
            <a:spLocks noChangeArrowheads="1"/>
          </p:cNvSpPr>
          <p:nvPr/>
        </p:nvSpPr>
        <p:spPr bwMode="auto">
          <a:xfrm>
            <a:off x="3962400" y="5939909"/>
            <a:ext cx="1295400" cy="36933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B</a:t>
            </a:r>
          </a:p>
        </p:txBody>
      </p:sp>
      <p:sp>
        <p:nvSpPr>
          <p:cNvPr id="1556492" name="Line 12"/>
          <p:cNvSpPr>
            <a:spLocks noChangeShapeType="1"/>
          </p:cNvSpPr>
          <p:nvPr/>
        </p:nvSpPr>
        <p:spPr bwMode="auto">
          <a:xfrm>
            <a:off x="4648200" y="5334000"/>
            <a:ext cx="0" cy="4064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20912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281" name="Rectangle 2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Code Example</a:t>
            </a:r>
          </a:p>
        </p:txBody>
      </p:sp>
      <p:sp>
        <p:nvSpPr>
          <p:cNvPr id="1582282" name="Rectangle 20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Expected size based on frequency:</a:t>
            </a:r>
          </a:p>
          <a:p>
            <a:pPr lvl="1"/>
            <a:r>
              <a:rPr lang="en-US" altLang="en-US" sz="2000" b="1" dirty="0"/>
              <a:t>Original</a:t>
            </a:r>
            <a:r>
              <a:rPr lang="en-US" altLang="en-US" sz="2000" dirty="0"/>
              <a:t>  </a:t>
            </a:r>
            <a:r>
              <a:rPr lang="en-US" altLang="en-US" sz="2000" dirty="0">
                <a:sym typeface="Symbol" charset="2"/>
              </a:rPr>
              <a:t> 0.132 + 0.252 + 0.52 + 0.122 = </a:t>
            </a:r>
            <a:r>
              <a:rPr lang="en-US" altLang="en-US" sz="2000" dirty="0">
                <a:solidFill>
                  <a:srgbClr val="FF3300"/>
                </a:solidFill>
                <a:sym typeface="Symbol" charset="2"/>
              </a:rPr>
              <a:t>2</a:t>
            </a:r>
            <a:r>
              <a:rPr lang="en-US" altLang="en-US" sz="2000" dirty="0">
                <a:sym typeface="Symbol" charset="2"/>
              </a:rPr>
              <a:t> bits/symbol</a:t>
            </a:r>
            <a:endParaRPr lang="en-US" altLang="en-US" sz="2000" dirty="0"/>
          </a:p>
          <a:p>
            <a:pPr lvl="1"/>
            <a:r>
              <a:rPr lang="en-US" altLang="en-US" sz="2000" b="1" dirty="0"/>
              <a:t>Huffman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Symbol" charset="2"/>
              </a:rPr>
              <a:t> 0.133 + 0.252 + 0.51 + 0.123 = </a:t>
            </a:r>
            <a:r>
              <a:rPr lang="en-US" altLang="en-US" sz="2000" dirty="0">
                <a:solidFill>
                  <a:srgbClr val="FF3300"/>
                </a:solidFill>
                <a:sym typeface="Symbol" charset="2"/>
              </a:rPr>
              <a:t>1.63</a:t>
            </a:r>
            <a:r>
              <a:rPr lang="en-US" altLang="en-US" sz="2000" dirty="0">
                <a:sym typeface="Symbol" charset="2"/>
              </a:rPr>
              <a:t> bits/symbol</a:t>
            </a:r>
          </a:p>
          <a:p>
            <a:pPr lvl="2"/>
            <a:r>
              <a:rPr lang="en-US" altLang="en-US" sz="1800" dirty="0">
                <a:sym typeface="Symbol" charset="2"/>
              </a:rPr>
              <a:t>18.5% compression!</a:t>
            </a:r>
          </a:p>
        </p:txBody>
      </p:sp>
      <p:graphicFrame>
        <p:nvGraphicFramePr>
          <p:cNvPr id="1582280" name="Group 2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010119"/>
              </p:ext>
            </p:extLst>
          </p:nvPr>
        </p:nvGraphicFramePr>
        <p:xfrm>
          <a:off x="1524000" y="1377950"/>
          <a:ext cx="6251575" cy="2775204"/>
        </p:xfrm>
        <a:graphic>
          <a:graphicData uri="http://schemas.openxmlformats.org/drawingml/2006/table">
            <a:tbl>
              <a:tblPr/>
              <a:tblGrid>
                <a:gridCol w="2128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0650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Symbol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Frequency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14F"/>
                          </a:solidFill>
                          <a:effectLst/>
                          <a:latin typeface="Arial" charset="0"/>
                        </a:rPr>
                        <a:t>25%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 rowSpan="2"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Original Encoding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 rowSpan="2"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Huffman Encoding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3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 bit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9900FF"/>
                        </a:buClr>
                        <a:buSzPct val="90000"/>
                        <a:buFont typeface="Wingdings" charset="2"/>
                        <a:defRPr sz="24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90000"/>
                        <a:buFont typeface="Wingdings" charset="2"/>
                        <a:defRPr sz="2000" b="1">
                          <a:solidFill>
                            <a:srgbClr val="0000CC"/>
                          </a:solidFill>
                          <a:latin typeface="Arial" charset="0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sz="2000" b="1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rgbClr val="FF3300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CC"/>
                        </a:buClr>
                        <a:buSzPct val="80000"/>
                        <a:buFont typeface="Wingdings" charset="2"/>
                        <a:defRPr b="1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FF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3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410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Code Data Structures</a:t>
            </a:r>
          </a:p>
        </p:txBody>
      </p:sp>
      <p:sp>
        <p:nvSpPr>
          <p:cNvPr id="157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Binary (Huffman) tree</a:t>
            </a:r>
          </a:p>
          <a:p>
            <a:pPr lvl="1"/>
            <a:r>
              <a:rPr lang="en-US" altLang="en-US" dirty="0"/>
              <a:t>Represents Huffman code</a:t>
            </a:r>
          </a:p>
          <a:p>
            <a:pPr lvl="1"/>
            <a:r>
              <a:rPr lang="en-US" altLang="en-US" dirty="0"/>
              <a:t>Edge 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 code (0 or 1)</a:t>
            </a:r>
          </a:p>
          <a:p>
            <a:pPr lvl="1"/>
            <a:r>
              <a:rPr lang="en-US" altLang="en-US" dirty="0"/>
              <a:t>Leaf 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 symbol</a:t>
            </a:r>
          </a:p>
          <a:p>
            <a:pPr lvl="1"/>
            <a:r>
              <a:rPr lang="en-US" altLang="en-US" dirty="0"/>
              <a:t>Path to leaf 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 encoding</a:t>
            </a:r>
          </a:p>
          <a:p>
            <a:pPr lvl="1"/>
            <a:r>
              <a:rPr lang="en-US" altLang="en-US" dirty="0"/>
              <a:t>Example</a:t>
            </a:r>
          </a:p>
          <a:p>
            <a:pPr lvl="2"/>
            <a:r>
              <a:rPr lang="en-US" altLang="en-US" dirty="0"/>
              <a:t>A = “110”, B = “10”, C = “0”</a:t>
            </a:r>
          </a:p>
          <a:p>
            <a:endParaRPr lang="en-US" altLang="en-US" dirty="0"/>
          </a:p>
        </p:txBody>
      </p:sp>
      <p:grpSp>
        <p:nvGrpSpPr>
          <p:cNvPr id="1574943" name="Group 31"/>
          <p:cNvGrpSpPr>
            <a:grpSpLocks/>
          </p:cNvGrpSpPr>
          <p:nvPr/>
        </p:nvGrpSpPr>
        <p:grpSpPr bwMode="auto">
          <a:xfrm>
            <a:off x="5410200" y="1219200"/>
            <a:ext cx="2819400" cy="4495800"/>
            <a:chOff x="3408" y="768"/>
            <a:chExt cx="1776" cy="2832"/>
          </a:xfrm>
        </p:grpSpPr>
        <p:sp>
          <p:nvSpPr>
            <p:cNvPr id="1574916" name="Oval 4"/>
            <p:cNvSpPr>
              <a:spLocks noChangeArrowheads="1"/>
            </p:cNvSpPr>
            <p:nvPr/>
          </p:nvSpPr>
          <p:spPr bwMode="auto">
            <a:xfrm>
              <a:off x="3456" y="1152"/>
              <a:ext cx="432" cy="432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574918" name="Oval 6"/>
            <p:cNvSpPr>
              <a:spLocks noChangeArrowheads="1"/>
            </p:cNvSpPr>
            <p:nvPr/>
          </p:nvSpPr>
          <p:spPr bwMode="auto">
            <a:xfrm>
              <a:off x="4416" y="1872"/>
              <a:ext cx="432" cy="432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574919" name="Oval 7"/>
            <p:cNvSpPr>
              <a:spLocks noChangeArrowheads="1"/>
            </p:cNvSpPr>
            <p:nvPr/>
          </p:nvSpPr>
          <p:spPr bwMode="auto">
            <a:xfrm>
              <a:off x="4080" y="2544"/>
              <a:ext cx="432" cy="43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rgbClr val="00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574921" name="Line 9"/>
            <p:cNvSpPr>
              <a:spLocks noChangeShapeType="1"/>
            </p:cNvSpPr>
            <p:nvPr/>
          </p:nvSpPr>
          <p:spPr bwMode="auto">
            <a:xfrm flipH="1" flipV="1">
              <a:off x="4080" y="2304"/>
              <a:ext cx="96" cy="2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4922" name="Line 10"/>
            <p:cNvSpPr>
              <a:spLocks noChangeShapeType="1"/>
            </p:cNvSpPr>
            <p:nvPr/>
          </p:nvSpPr>
          <p:spPr bwMode="auto">
            <a:xfrm flipV="1">
              <a:off x="4416" y="230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4923" name="Oval 11"/>
            <p:cNvSpPr>
              <a:spLocks noChangeArrowheads="1"/>
            </p:cNvSpPr>
            <p:nvPr/>
          </p:nvSpPr>
          <p:spPr bwMode="auto">
            <a:xfrm>
              <a:off x="4464" y="3168"/>
              <a:ext cx="432" cy="43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rgbClr val="00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574925" name="Line 13"/>
            <p:cNvSpPr>
              <a:spLocks noChangeShapeType="1"/>
            </p:cNvSpPr>
            <p:nvPr/>
          </p:nvSpPr>
          <p:spPr bwMode="auto">
            <a:xfrm flipH="1" flipV="1">
              <a:off x="4464" y="2928"/>
              <a:ext cx="96" cy="2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4926" name="Line 14"/>
            <p:cNvSpPr>
              <a:spLocks noChangeShapeType="1"/>
            </p:cNvSpPr>
            <p:nvPr/>
          </p:nvSpPr>
          <p:spPr bwMode="auto">
            <a:xfrm flipV="1">
              <a:off x="4800" y="2928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4927" name="Text Box 15"/>
            <p:cNvSpPr txBox="1">
              <a:spLocks noChangeArrowheads="1"/>
            </p:cNvSpPr>
            <p:nvPr/>
          </p:nvSpPr>
          <p:spPr bwMode="auto">
            <a:xfrm>
              <a:off x="4224" y="3022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charset="0"/>
                </a:rPr>
                <a:t>1</a:t>
              </a:r>
            </a:p>
          </p:txBody>
        </p:sp>
        <p:sp>
          <p:nvSpPr>
            <p:cNvPr id="1574928" name="Text Box 16"/>
            <p:cNvSpPr txBox="1">
              <a:spLocks noChangeArrowheads="1"/>
            </p:cNvSpPr>
            <p:nvPr/>
          </p:nvSpPr>
          <p:spPr bwMode="auto">
            <a:xfrm>
              <a:off x="3840" y="235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charset="0"/>
                </a:rPr>
                <a:t>1</a:t>
              </a:r>
            </a:p>
          </p:txBody>
        </p:sp>
        <p:sp>
          <p:nvSpPr>
            <p:cNvPr id="1574929" name="Text Box 17"/>
            <p:cNvSpPr txBox="1">
              <a:spLocks noChangeArrowheads="1"/>
            </p:cNvSpPr>
            <p:nvPr/>
          </p:nvSpPr>
          <p:spPr bwMode="auto">
            <a:xfrm>
              <a:off x="4512" y="235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charset="0"/>
                </a:rPr>
                <a:t>0</a:t>
              </a:r>
            </a:p>
          </p:txBody>
        </p:sp>
        <p:sp>
          <p:nvSpPr>
            <p:cNvPr id="1574930" name="Text Box 18"/>
            <p:cNvSpPr txBox="1">
              <a:spLocks noChangeArrowheads="1"/>
            </p:cNvSpPr>
            <p:nvPr/>
          </p:nvSpPr>
          <p:spPr bwMode="auto">
            <a:xfrm>
              <a:off x="4896" y="297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charset="0"/>
                </a:rPr>
                <a:t>0</a:t>
              </a:r>
            </a:p>
          </p:txBody>
        </p:sp>
        <p:sp>
          <p:nvSpPr>
            <p:cNvPr id="1574931" name="Text Box 19"/>
            <p:cNvSpPr txBox="1">
              <a:spLocks noChangeArrowheads="1"/>
            </p:cNvSpPr>
            <p:nvPr/>
          </p:nvSpPr>
          <p:spPr bwMode="auto">
            <a:xfrm>
              <a:off x="3408" y="81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charset="0"/>
                </a:rPr>
                <a:t>D</a:t>
              </a:r>
            </a:p>
          </p:txBody>
        </p:sp>
        <p:sp>
          <p:nvSpPr>
            <p:cNvPr id="1574932" name="Text Box 20"/>
            <p:cNvSpPr txBox="1">
              <a:spLocks noChangeArrowheads="1"/>
            </p:cNvSpPr>
            <p:nvPr/>
          </p:nvSpPr>
          <p:spPr bwMode="auto">
            <a:xfrm>
              <a:off x="4896" y="22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charset="0"/>
                </a:rPr>
                <a:t>C</a:t>
              </a:r>
            </a:p>
          </p:txBody>
        </p:sp>
        <p:sp>
          <p:nvSpPr>
            <p:cNvPr id="1574933" name="Text Box 21"/>
            <p:cNvSpPr txBox="1">
              <a:spLocks noChangeArrowheads="1"/>
            </p:cNvSpPr>
            <p:nvPr/>
          </p:nvSpPr>
          <p:spPr bwMode="auto">
            <a:xfrm>
              <a:off x="4512" y="158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charset="0"/>
                </a:rPr>
                <a:t>B</a:t>
              </a:r>
            </a:p>
          </p:txBody>
        </p:sp>
        <p:sp>
          <p:nvSpPr>
            <p:cNvPr id="1574934" name="Oval 22"/>
            <p:cNvSpPr>
              <a:spLocks noChangeArrowheads="1"/>
            </p:cNvSpPr>
            <p:nvPr/>
          </p:nvSpPr>
          <p:spPr bwMode="auto">
            <a:xfrm>
              <a:off x="4752" y="2496"/>
              <a:ext cx="432" cy="432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574936" name="Oval 24"/>
            <p:cNvSpPr>
              <a:spLocks noChangeArrowheads="1"/>
            </p:cNvSpPr>
            <p:nvPr/>
          </p:nvSpPr>
          <p:spPr bwMode="auto">
            <a:xfrm>
              <a:off x="3792" y="1872"/>
              <a:ext cx="432" cy="43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rgbClr val="00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574937" name="Line 25"/>
            <p:cNvSpPr>
              <a:spLocks noChangeShapeType="1"/>
            </p:cNvSpPr>
            <p:nvPr/>
          </p:nvSpPr>
          <p:spPr bwMode="auto">
            <a:xfrm flipH="1" flipV="1">
              <a:off x="3792" y="1584"/>
              <a:ext cx="96" cy="2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4938" name="Line 26"/>
            <p:cNvSpPr>
              <a:spLocks noChangeShapeType="1"/>
            </p:cNvSpPr>
            <p:nvPr/>
          </p:nvSpPr>
          <p:spPr bwMode="auto">
            <a:xfrm flipV="1">
              <a:off x="4128" y="1536"/>
              <a:ext cx="144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4939" name="Oval 27"/>
            <p:cNvSpPr>
              <a:spLocks noChangeArrowheads="1"/>
            </p:cNvSpPr>
            <p:nvPr/>
          </p:nvSpPr>
          <p:spPr bwMode="auto">
            <a:xfrm>
              <a:off x="4128" y="1152"/>
              <a:ext cx="432" cy="432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574940" name="Text Box 28"/>
            <p:cNvSpPr txBox="1">
              <a:spLocks noChangeArrowheads="1"/>
            </p:cNvSpPr>
            <p:nvPr/>
          </p:nvSpPr>
          <p:spPr bwMode="auto">
            <a:xfrm>
              <a:off x="4128" y="768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charset="0"/>
                </a:rPr>
                <a:t>A</a:t>
              </a:r>
            </a:p>
          </p:txBody>
        </p:sp>
        <p:sp>
          <p:nvSpPr>
            <p:cNvPr id="1574941" name="Text Box 29"/>
            <p:cNvSpPr txBox="1">
              <a:spLocks noChangeArrowheads="1"/>
            </p:cNvSpPr>
            <p:nvPr/>
          </p:nvSpPr>
          <p:spPr bwMode="auto">
            <a:xfrm>
              <a:off x="4176" y="1632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charset="0"/>
                </a:rPr>
                <a:t>0</a:t>
              </a:r>
            </a:p>
          </p:txBody>
        </p:sp>
        <p:sp>
          <p:nvSpPr>
            <p:cNvPr id="1574942" name="Text Box 30"/>
            <p:cNvSpPr txBox="1">
              <a:spLocks noChangeArrowheads="1"/>
            </p:cNvSpPr>
            <p:nvPr/>
          </p:nvSpPr>
          <p:spPr bwMode="auto">
            <a:xfrm>
              <a:off x="3600" y="1632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charset="0"/>
                </a:rPr>
                <a:t>1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18914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7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Code Algorithm Overview</a:t>
            </a:r>
          </a:p>
        </p:txBody>
      </p:sp>
      <p:sp>
        <p:nvSpPr>
          <p:cNvPr id="156979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Encoding</a:t>
            </a:r>
          </a:p>
          <a:p>
            <a:pPr lvl="1"/>
            <a:r>
              <a:rPr lang="en-US" altLang="en-US" b="1" dirty="0"/>
              <a:t>Calculate the frequency </a:t>
            </a:r>
            <a:r>
              <a:rPr lang="en-US" altLang="en-US" dirty="0"/>
              <a:t>of symbols in file</a:t>
            </a:r>
          </a:p>
          <a:p>
            <a:pPr lvl="1"/>
            <a:r>
              <a:rPr lang="en-US" altLang="en-US" b="1" dirty="0"/>
              <a:t>Create binary tree </a:t>
            </a:r>
            <a:r>
              <a:rPr lang="en-US" altLang="en-US" dirty="0"/>
              <a:t>representing “best” encoding </a:t>
            </a:r>
          </a:p>
          <a:p>
            <a:pPr lvl="1"/>
            <a:r>
              <a:rPr lang="en-US" altLang="en-US" dirty="0"/>
              <a:t>Use binary tree to </a:t>
            </a:r>
            <a:r>
              <a:rPr lang="en-US" altLang="en-US" b="1" dirty="0"/>
              <a:t>encode</a:t>
            </a:r>
            <a:r>
              <a:rPr lang="en-US" altLang="en-US" dirty="0"/>
              <a:t> compressed file</a:t>
            </a:r>
          </a:p>
          <a:p>
            <a:pPr lvl="2"/>
            <a:r>
              <a:rPr lang="en-US" altLang="en-US" dirty="0"/>
              <a:t>For each symbol, output path from root to leaf</a:t>
            </a:r>
          </a:p>
          <a:p>
            <a:pPr lvl="2"/>
            <a:r>
              <a:rPr lang="en-US" altLang="en-US" dirty="0"/>
              <a:t>Size of encoding = length of path</a:t>
            </a:r>
          </a:p>
          <a:p>
            <a:pPr lvl="1"/>
            <a:r>
              <a:rPr lang="en-US" altLang="en-US" b="1" dirty="0"/>
              <a:t>Share</a:t>
            </a:r>
            <a:r>
              <a:rPr lang="en-US" altLang="en-US" dirty="0"/>
              <a:t> the binary tree to decoder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9131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8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Code – Creating Tree</a:t>
            </a:r>
          </a:p>
        </p:txBody>
      </p:sp>
      <p:sp>
        <p:nvSpPr>
          <p:cNvPr id="15718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Algorithm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altLang="en-US" dirty="0"/>
              <a:t>Place each symbol in leaf</a:t>
            </a:r>
          </a:p>
          <a:p>
            <a:pPr lvl="2"/>
            <a:r>
              <a:rPr lang="en-US" altLang="en-US" dirty="0"/>
              <a:t>Weight of leaf = symbol frequency</a:t>
            </a:r>
          </a:p>
          <a:p>
            <a:pPr marL="1128712" lvl="2" indent="-457200">
              <a:buFont typeface="+mj-lt"/>
              <a:buAutoNum type="arabicPeriod"/>
            </a:pPr>
            <a:endParaRPr lang="en-US" altLang="en-US" dirty="0"/>
          </a:p>
          <a:p>
            <a:pPr marL="801687" lvl="1" indent="-457200">
              <a:buFont typeface="+mj-lt"/>
              <a:buAutoNum type="arabicPeriod"/>
            </a:pPr>
            <a:r>
              <a:rPr lang="en-US" altLang="en-US" dirty="0"/>
              <a:t>Select two trees L and R (initially leafs) </a:t>
            </a:r>
          </a:p>
          <a:p>
            <a:pPr lvl="2"/>
            <a:r>
              <a:rPr lang="en-US" altLang="en-US" dirty="0"/>
              <a:t>Such that L, R have lowest frequencies in tree</a:t>
            </a:r>
          </a:p>
          <a:p>
            <a:pPr marL="1128712" lvl="2" indent="-457200">
              <a:buFont typeface="+mj-lt"/>
              <a:buAutoNum type="arabicPeriod"/>
            </a:pPr>
            <a:endParaRPr lang="en-US" altLang="en-US" dirty="0"/>
          </a:p>
          <a:p>
            <a:pPr marL="801687" lvl="1" indent="-457200">
              <a:buFont typeface="+mj-lt"/>
              <a:buAutoNum type="arabicPeriod"/>
            </a:pPr>
            <a:r>
              <a:rPr lang="en-US" altLang="en-US" dirty="0"/>
              <a:t>Create new (internal) node </a:t>
            </a:r>
          </a:p>
          <a:p>
            <a:pPr lvl="2"/>
            <a:r>
              <a:rPr lang="en-US" altLang="en-US" dirty="0"/>
              <a:t>Left child </a:t>
            </a:r>
            <a:r>
              <a:rPr lang="en-US" altLang="en-US" dirty="0">
                <a:sym typeface="Symbol" charset="2"/>
              </a:rPr>
              <a:t> L</a:t>
            </a:r>
            <a:endParaRPr lang="en-US" altLang="en-US" dirty="0"/>
          </a:p>
          <a:p>
            <a:pPr lvl="2"/>
            <a:r>
              <a:rPr lang="en-US" altLang="en-US" dirty="0"/>
              <a:t>Right child </a:t>
            </a:r>
            <a:r>
              <a:rPr lang="en-US" altLang="en-US" dirty="0">
                <a:sym typeface="Symbol" charset="2"/>
              </a:rPr>
              <a:t> </a:t>
            </a:r>
            <a:r>
              <a:rPr lang="en-US" altLang="en-US" dirty="0"/>
              <a:t>R</a:t>
            </a:r>
          </a:p>
          <a:p>
            <a:pPr lvl="2"/>
            <a:r>
              <a:rPr lang="en-US" altLang="en-US" dirty="0"/>
              <a:t>New frequency </a:t>
            </a:r>
            <a:r>
              <a:rPr lang="en-US" altLang="en-US" dirty="0">
                <a:sym typeface="Symbol" charset="2"/>
              </a:rPr>
              <a:t> </a:t>
            </a:r>
            <a:r>
              <a:rPr lang="en-US" altLang="en-US" dirty="0"/>
              <a:t>frequency( L ) + frequency( R )</a:t>
            </a:r>
          </a:p>
          <a:p>
            <a:pPr marL="1128712" lvl="2" indent="-457200">
              <a:buFont typeface="+mj-lt"/>
              <a:buAutoNum type="arabicPeriod"/>
            </a:pPr>
            <a:endParaRPr lang="en-US" altLang="en-US" dirty="0"/>
          </a:p>
          <a:p>
            <a:pPr marL="801687" lvl="1" indent="-457200">
              <a:buFont typeface="+mj-lt"/>
              <a:buAutoNum type="arabicPeriod"/>
            </a:pPr>
            <a:r>
              <a:rPr lang="en-US" altLang="en-US" dirty="0"/>
              <a:t>Repeat from step 2, until all nodes merged into one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6913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Tree Construction 1</a:t>
            </a:r>
          </a:p>
        </p:txBody>
      </p:sp>
      <p:sp>
        <p:nvSpPr>
          <p:cNvPr id="1420291" name="Oval 3"/>
          <p:cNvSpPr>
            <a:spLocks noChangeArrowheads="1"/>
          </p:cNvSpPr>
          <p:nvPr/>
        </p:nvSpPr>
        <p:spPr bwMode="auto">
          <a:xfrm>
            <a:off x="990600" y="19050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20292" name="Oval 4"/>
          <p:cNvSpPr>
            <a:spLocks noChangeArrowheads="1"/>
          </p:cNvSpPr>
          <p:nvPr/>
        </p:nvSpPr>
        <p:spPr bwMode="auto">
          <a:xfrm>
            <a:off x="2438400" y="1828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20293" name="Oval 5"/>
          <p:cNvSpPr>
            <a:spLocks noChangeArrowheads="1"/>
          </p:cNvSpPr>
          <p:nvPr/>
        </p:nvSpPr>
        <p:spPr bwMode="auto">
          <a:xfrm>
            <a:off x="3962400" y="1828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20294" name="Oval 6"/>
          <p:cNvSpPr>
            <a:spLocks noChangeArrowheads="1"/>
          </p:cNvSpPr>
          <p:nvPr/>
        </p:nvSpPr>
        <p:spPr bwMode="auto">
          <a:xfrm>
            <a:off x="5410200" y="1828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20295" name="Oval 7"/>
          <p:cNvSpPr>
            <a:spLocks noChangeArrowheads="1"/>
          </p:cNvSpPr>
          <p:nvPr/>
        </p:nvSpPr>
        <p:spPr bwMode="auto">
          <a:xfrm>
            <a:off x="6858000" y="1828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20296" name="Text Box 8"/>
          <p:cNvSpPr txBox="1">
            <a:spLocks noChangeArrowheads="1"/>
          </p:cNvSpPr>
          <p:nvPr/>
        </p:nvSpPr>
        <p:spPr bwMode="auto">
          <a:xfrm>
            <a:off x="10668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420297" name="Text Box 9"/>
          <p:cNvSpPr txBox="1">
            <a:spLocks noChangeArrowheads="1"/>
          </p:cNvSpPr>
          <p:nvPr/>
        </p:nvSpPr>
        <p:spPr bwMode="auto">
          <a:xfrm>
            <a:off x="2590800" y="1444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C</a:t>
            </a:r>
          </a:p>
        </p:txBody>
      </p:sp>
      <p:sp>
        <p:nvSpPr>
          <p:cNvPr id="1420298" name="Text Box 10"/>
          <p:cNvSpPr txBox="1">
            <a:spLocks noChangeArrowheads="1"/>
          </p:cNvSpPr>
          <p:nvPr/>
        </p:nvSpPr>
        <p:spPr bwMode="auto">
          <a:xfrm>
            <a:off x="4114800" y="1444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E</a:t>
            </a:r>
          </a:p>
        </p:txBody>
      </p:sp>
      <p:sp>
        <p:nvSpPr>
          <p:cNvPr id="1420299" name="Text Box 11"/>
          <p:cNvSpPr txBox="1">
            <a:spLocks noChangeArrowheads="1"/>
          </p:cNvSpPr>
          <p:nvPr/>
        </p:nvSpPr>
        <p:spPr bwMode="auto">
          <a:xfrm>
            <a:off x="5638800" y="1444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H</a:t>
            </a:r>
          </a:p>
        </p:txBody>
      </p:sp>
      <p:sp>
        <p:nvSpPr>
          <p:cNvPr id="1420300" name="Text Box 12"/>
          <p:cNvSpPr txBox="1">
            <a:spLocks noChangeArrowheads="1"/>
          </p:cNvSpPr>
          <p:nvPr/>
        </p:nvSpPr>
        <p:spPr bwMode="auto">
          <a:xfrm>
            <a:off x="7010400" y="1444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 rot="14591339">
            <a:off x="1262703" y="2786834"/>
            <a:ext cx="609600" cy="381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14591339">
            <a:off x="5791200" y="2651942"/>
            <a:ext cx="609600" cy="381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89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Tree Construction 2</a:t>
            </a:r>
          </a:p>
        </p:txBody>
      </p:sp>
      <p:sp>
        <p:nvSpPr>
          <p:cNvPr id="1421315" name="Oval 3"/>
          <p:cNvSpPr>
            <a:spLocks noChangeArrowheads="1"/>
          </p:cNvSpPr>
          <p:nvPr/>
        </p:nvSpPr>
        <p:spPr bwMode="auto">
          <a:xfrm>
            <a:off x="1066800" y="19050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21316" name="Oval 4"/>
          <p:cNvSpPr>
            <a:spLocks noChangeArrowheads="1"/>
          </p:cNvSpPr>
          <p:nvPr/>
        </p:nvSpPr>
        <p:spPr bwMode="auto">
          <a:xfrm>
            <a:off x="4572000" y="1828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21317" name="Oval 5"/>
          <p:cNvSpPr>
            <a:spLocks noChangeArrowheads="1"/>
          </p:cNvSpPr>
          <p:nvPr/>
        </p:nvSpPr>
        <p:spPr bwMode="auto">
          <a:xfrm>
            <a:off x="5486400" y="1828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21318" name="Oval 6"/>
          <p:cNvSpPr>
            <a:spLocks noChangeArrowheads="1"/>
          </p:cNvSpPr>
          <p:nvPr/>
        </p:nvSpPr>
        <p:spPr bwMode="auto">
          <a:xfrm>
            <a:off x="2057400" y="19050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21319" name="Oval 7"/>
          <p:cNvSpPr>
            <a:spLocks noChangeArrowheads="1"/>
          </p:cNvSpPr>
          <p:nvPr/>
        </p:nvSpPr>
        <p:spPr bwMode="auto">
          <a:xfrm>
            <a:off x="6858000" y="1828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21320" name="Oval 8"/>
          <p:cNvSpPr>
            <a:spLocks noChangeArrowheads="1"/>
          </p:cNvSpPr>
          <p:nvPr/>
        </p:nvSpPr>
        <p:spPr bwMode="auto">
          <a:xfrm>
            <a:off x="1524000" y="29718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1321" name="Text Box 9"/>
          <p:cNvSpPr txBox="1">
            <a:spLocks noChangeArrowheads="1"/>
          </p:cNvSpPr>
          <p:nvPr/>
        </p:nvSpPr>
        <p:spPr bwMode="auto">
          <a:xfrm>
            <a:off x="1676400" y="3121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21322" name="Line 10"/>
          <p:cNvSpPr>
            <a:spLocks noChangeShapeType="1"/>
          </p:cNvSpPr>
          <p:nvPr/>
        </p:nvSpPr>
        <p:spPr bwMode="auto">
          <a:xfrm flipH="1" flipV="1">
            <a:off x="1524000" y="25908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1323" name="Line 11"/>
          <p:cNvSpPr>
            <a:spLocks noChangeShapeType="1"/>
          </p:cNvSpPr>
          <p:nvPr/>
        </p:nvSpPr>
        <p:spPr bwMode="auto">
          <a:xfrm flipV="1">
            <a:off x="2057400" y="25908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1324" name="Text Box 12"/>
          <p:cNvSpPr txBox="1">
            <a:spLocks noChangeArrowheads="1"/>
          </p:cNvSpPr>
          <p:nvPr/>
        </p:nvSpPr>
        <p:spPr bwMode="auto">
          <a:xfrm>
            <a:off x="10668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421325" name="Text Box 13"/>
          <p:cNvSpPr txBox="1">
            <a:spLocks noChangeArrowheads="1"/>
          </p:cNvSpPr>
          <p:nvPr/>
        </p:nvSpPr>
        <p:spPr bwMode="auto">
          <a:xfrm>
            <a:off x="4648200" y="1444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C</a:t>
            </a:r>
          </a:p>
        </p:txBody>
      </p:sp>
      <p:sp>
        <p:nvSpPr>
          <p:cNvPr id="1421326" name="Text Box 14"/>
          <p:cNvSpPr txBox="1">
            <a:spLocks noChangeArrowheads="1"/>
          </p:cNvSpPr>
          <p:nvPr/>
        </p:nvSpPr>
        <p:spPr bwMode="auto">
          <a:xfrm>
            <a:off x="5638800" y="1444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E</a:t>
            </a:r>
          </a:p>
        </p:txBody>
      </p:sp>
      <p:sp>
        <p:nvSpPr>
          <p:cNvPr id="1421327" name="Text Box 15"/>
          <p:cNvSpPr txBox="1">
            <a:spLocks noChangeArrowheads="1"/>
          </p:cNvSpPr>
          <p:nvPr/>
        </p:nvSpPr>
        <p:spPr bwMode="auto">
          <a:xfrm>
            <a:off x="22098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H</a:t>
            </a:r>
          </a:p>
        </p:txBody>
      </p:sp>
      <p:sp>
        <p:nvSpPr>
          <p:cNvPr id="1421328" name="Text Box 16"/>
          <p:cNvSpPr txBox="1">
            <a:spLocks noChangeArrowheads="1"/>
          </p:cNvSpPr>
          <p:nvPr/>
        </p:nvSpPr>
        <p:spPr bwMode="auto">
          <a:xfrm>
            <a:off x="7010400" y="1444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 rot="14591339">
            <a:off x="1904999" y="3772771"/>
            <a:ext cx="609600" cy="381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4591339">
            <a:off x="4803301" y="2678884"/>
            <a:ext cx="609600" cy="381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432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Tree Construction 3</a:t>
            </a:r>
          </a:p>
        </p:txBody>
      </p:sp>
      <p:sp>
        <p:nvSpPr>
          <p:cNvPr id="1422339" name="Oval 3"/>
          <p:cNvSpPr>
            <a:spLocks noChangeArrowheads="1"/>
          </p:cNvSpPr>
          <p:nvPr/>
        </p:nvSpPr>
        <p:spPr bwMode="auto">
          <a:xfrm>
            <a:off x="1066800" y="20574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22340" name="Oval 4"/>
          <p:cNvSpPr>
            <a:spLocks noChangeArrowheads="1"/>
          </p:cNvSpPr>
          <p:nvPr/>
        </p:nvSpPr>
        <p:spPr bwMode="auto">
          <a:xfrm>
            <a:off x="2667000" y="30480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22341" name="Oval 5"/>
          <p:cNvSpPr>
            <a:spLocks noChangeArrowheads="1"/>
          </p:cNvSpPr>
          <p:nvPr/>
        </p:nvSpPr>
        <p:spPr bwMode="auto">
          <a:xfrm>
            <a:off x="5486400" y="1828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22342" name="Oval 6"/>
          <p:cNvSpPr>
            <a:spLocks noChangeArrowheads="1"/>
          </p:cNvSpPr>
          <p:nvPr/>
        </p:nvSpPr>
        <p:spPr bwMode="auto">
          <a:xfrm>
            <a:off x="2057400" y="20574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22343" name="Oval 7"/>
          <p:cNvSpPr>
            <a:spLocks noChangeArrowheads="1"/>
          </p:cNvSpPr>
          <p:nvPr/>
        </p:nvSpPr>
        <p:spPr bwMode="auto">
          <a:xfrm>
            <a:off x="6858000" y="1828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22344" name="Oval 8"/>
          <p:cNvSpPr>
            <a:spLocks noChangeArrowheads="1"/>
          </p:cNvSpPr>
          <p:nvPr/>
        </p:nvSpPr>
        <p:spPr bwMode="auto">
          <a:xfrm>
            <a:off x="1524000" y="31242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2345" name="Text Box 9"/>
          <p:cNvSpPr txBox="1">
            <a:spLocks noChangeArrowheads="1"/>
          </p:cNvSpPr>
          <p:nvPr/>
        </p:nvSpPr>
        <p:spPr bwMode="auto">
          <a:xfrm>
            <a:off x="1676400" y="32734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22346" name="Line 10"/>
          <p:cNvSpPr>
            <a:spLocks noChangeShapeType="1"/>
          </p:cNvSpPr>
          <p:nvPr/>
        </p:nvSpPr>
        <p:spPr bwMode="auto">
          <a:xfrm flipH="1" flipV="1">
            <a:off x="1524000" y="27432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2347" name="Line 11"/>
          <p:cNvSpPr>
            <a:spLocks noChangeShapeType="1"/>
          </p:cNvSpPr>
          <p:nvPr/>
        </p:nvSpPr>
        <p:spPr bwMode="auto">
          <a:xfrm flipV="1">
            <a:off x="2057400" y="27432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2348" name="Oval 12"/>
          <p:cNvSpPr>
            <a:spLocks noChangeArrowheads="1"/>
          </p:cNvSpPr>
          <p:nvPr/>
        </p:nvSpPr>
        <p:spPr bwMode="auto">
          <a:xfrm>
            <a:off x="2133600" y="41148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2349" name="Text Box 13"/>
          <p:cNvSpPr txBox="1">
            <a:spLocks noChangeArrowheads="1"/>
          </p:cNvSpPr>
          <p:nvPr/>
        </p:nvSpPr>
        <p:spPr bwMode="auto">
          <a:xfrm>
            <a:off x="2209800" y="42640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10</a:t>
            </a:r>
          </a:p>
        </p:txBody>
      </p:sp>
      <p:sp>
        <p:nvSpPr>
          <p:cNvPr id="1422350" name="Line 14"/>
          <p:cNvSpPr>
            <a:spLocks noChangeShapeType="1"/>
          </p:cNvSpPr>
          <p:nvPr/>
        </p:nvSpPr>
        <p:spPr bwMode="auto">
          <a:xfrm flipH="1" flipV="1">
            <a:off x="2133600" y="37338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2351" name="Line 15"/>
          <p:cNvSpPr>
            <a:spLocks noChangeShapeType="1"/>
          </p:cNvSpPr>
          <p:nvPr/>
        </p:nvSpPr>
        <p:spPr bwMode="auto">
          <a:xfrm flipV="1">
            <a:off x="2667000" y="37338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2352" name="Text Box 16"/>
          <p:cNvSpPr txBox="1">
            <a:spLocks noChangeArrowheads="1"/>
          </p:cNvSpPr>
          <p:nvPr/>
        </p:nvSpPr>
        <p:spPr bwMode="auto">
          <a:xfrm>
            <a:off x="10668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422353" name="Text Box 17"/>
          <p:cNvSpPr txBox="1">
            <a:spLocks noChangeArrowheads="1"/>
          </p:cNvSpPr>
          <p:nvPr/>
        </p:nvSpPr>
        <p:spPr bwMode="auto">
          <a:xfrm>
            <a:off x="2819400" y="2663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C</a:t>
            </a:r>
          </a:p>
        </p:txBody>
      </p:sp>
      <p:sp>
        <p:nvSpPr>
          <p:cNvPr id="1422354" name="Text Box 18"/>
          <p:cNvSpPr txBox="1">
            <a:spLocks noChangeArrowheads="1"/>
          </p:cNvSpPr>
          <p:nvPr/>
        </p:nvSpPr>
        <p:spPr bwMode="auto">
          <a:xfrm>
            <a:off x="5638800" y="1444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E</a:t>
            </a:r>
          </a:p>
        </p:txBody>
      </p:sp>
      <p:sp>
        <p:nvSpPr>
          <p:cNvPr id="1422355" name="Text Box 19"/>
          <p:cNvSpPr txBox="1">
            <a:spLocks noChangeArrowheads="1"/>
          </p:cNvSpPr>
          <p:nvPr/>
        </p:nvSpPr>
        <p:spPr bwMode="auto">
          <a:xfrm>
            <a:off x="2209800" y="15970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H</a:t>
            </a:r>
          </a:p>
        </p:txBody>
      </p:sp>
      <p:sp>
        <p:nvSpPr>
          <p:cNvPr id="1422356" name="Text Box 20"/>
          <p:cNvSpPr txBox="1">
            <a:spLocks noChangeArrowheads="1"/>
          </p:cNvSpPr>
          <p:nvPr/>
        </p:nvSpPr>
        <p:spPr bwMode="auto">
          <a:xfrm>
            <a:off x="7010400" y="1444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I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  <p:sp>
        <p:nvSpPr>
          <p:cNvPr id="22" name="Right Arrow 21"/>
          <p:cNvSpPr/>
          <p:nvPr/>
        </p:nvSpPr>
        <p:spPr bwMode="auto">
          <a:xfrm rot="14591339">
            <a:off x="7189312" y="2636068"/>
            <a:ext cx="609600" cy="381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14591339">
            <a:off x="5791200" y="2651942"/>
            <a:ext cx="609600" cy="381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321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Tree Construction 4</a:t>
            </a:r>
          </a:p>
        </p:txBody>
      </p:sp>
      <p:sp>
        <p:nvSpPr>
          <p:cNvPr id="1423363" name="Oval 3"/>
          <p:cNvSpPr>
            <a:spLocks noChangeArrowheads="1"/>
          </p:cNvSpPr>
          <p:nvPr/>
        </p:nvSpPr>
        <p:spPr bwMode="auto">
          <a:xfrm>
            <a:off x="1066800" y="20574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23364" name="Oval 4"/>
          <p:cNvSpPr>
            <a:spLocks noChangeArrowheads="1"/>
          </p:cNvSpPr>
          <p:nvPr/>
        </p:nvSpPr>
        <p:spPr bwMode="auto">
          <a:xfrm>
            <a:off x="2667000" y="30480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23365" name="Oval 5"/>
          <p:cNvSpPr>
            <a:spLocks noChangeArrowheads="1"/>
          </p:cNvSpPr>
          <p:nvPr/>
        </p:nvSpPr>
        <p:spPr bwMode="auto">
          <a:xfrm>
            <a:off x="5486400" y="1828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23366" name="Oval 6"/>
          <p:cNvSpPr>
            <a:spLocks noChangeArrowheads="1"/>
          </p:cNvSpPr>
          <p:nvPr/>
        </p:nvSpPr>
        <p:spPr bwMode="auto">
          <a:xfrm>
            <a:off x="2057400" y="20574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23367" name="Oval 7"/>
          <p:cNvSpPr>
            <a:spLocks noChangeArrowheads="1"/>
          </p:cNvSpPr>
          <p:nvPr/>
        </p:nvSpPr>
        <p:spPr bwMode="auto">
          <a:xfrm>
            <a:off x="6858000" y="1828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23368" name="Oval 8"/>
          <p:cNvSpPr>
            <a:spLocks noChangeArrowheads="1"/>
          </p:cNvSpPr>
          <p:nvPr/>
        </p:nvSpPr>
        <p:spPr bwMode="auto">
          <a:xfrm>
            <a:off x="1524000" y="31242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3369" name="Text Box 9"/>
          <p:cNvSpPr txBox="1">
            <a:spLocks noChangeArrowheads="1"/>
          </p:cNvSpPr>
          <p:nvPr/>
        </p:nvSpPr>
        <p:spPr bwMode="auto">
          <a:xfrm>
            <a:off x="1676400" y="32734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23370" name="Line 10"/>
          <p:cNvSpPr>
            <a:spLocks noChangeShapeType="1"/>
          </p:cNvSpPr>
          <p:nvPr/>
        </p:nvSpPr>
        <p:spPr bwMode="auto">
          <a:xfrm flipH="1" flipV="1">
            <a:off x="1524000" y="27432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371" name="Line 11"/>
          <p:cNvSpPr>
            <a:spLocks noChangeShapeType="1"/>
          </p:cNvSpPr>
          <p:nvPr/>
        </p:nvSpPr>
        <p:spPr bwMode="auto">
          <a:xfrm flipV="1">
            <a:off x="2057400" y="27432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372" name="Oval 12"/>
          <p:cNvSpPr>
            <a:spLocks noChangeArrowheads="1"/>
          </p:cNvSpPr>
          <p:nvPr/>
        </p:nvSpPr>
        <p:spPr bwMode="auto">
          <a:xfrm>
            <a:off x="2133600" y="41148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3373" name="Text Box 13"/>
          <p:cNvSpPr txBox="1">
            <a:spLocks noChangeArrowheads="1"/>
          </p:cNvSpPr>
          <p:nvPr/>
        </p:nvSpPr>
        <p:spPr bwMode="auto">
          <a:xfrm>
            <a:off x="2209800" y="42640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10</a:t>
            </a:r>
          </a:p>
        </p:txBody>
      </p:sp>
      <p:sp>
        <p:nvSpPr>
          <p:cNvPr id="1423374" name="Line 14"/>
          <p:cNvSpPr>
            <a:spLocks noChangeShapeType="1"/>
          </p:cNvSpPr>
          <p:nvPr/>
        </p:nvSpPr>
        <p:spPr bwMode="auto">
          <a:xfrm flipH="1" flipV="1">
            <a:off x="2133600" y="37338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375" name="Line 15"/>
          <p:cNvSpPr>
            <a:spLocks noChangeShapeType="1"/>
          </p:cNvSpPr>
          <p:nvPr/>
        </p:nvSpPr>
        <p:spPr bwMode="auto">
          <a:xfrm flipV="1">
            <a:off x="2667000" y="37338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376" name="Oval 16"/>
          <p:cNvSpPr>
            <a:spLocks noChangeArrowheads="1"/>
          </p:cNvSpPr>
          <p:nvPr/>
        </p:nvSpPr>
        <p:spPr bwMode="auto">
          <a:xfrm>
            <a:off x="6172200" y="28194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3377" name="Text Box 17"/>
          <p:cNvSpPr txBox="1">
            <a:spLocks noChangeArrowheads="1"/>
          </p:cNvSpPr>
          <p:nvPr/>
        </p:nvSpPr>
        <p:spPr bwMode="auto">
          <a:xfrm>
            <a:off x="6248400" y="29686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15</a:t>
            </a:r>
          </a:p>
        </p:txBody>
      </p:sp>
      <p:sp>
        <p:nvSpPr>
          <p:cNvPr id="1423378" name="Line 18"/>
          <p:cNvSpPr>
            <a:spLocks noChangeShapeType="1"/>
          </p:cNvSpPr>
          <p:nvPr/>
        </p:nvSpPr>
        <p:spPr bwMode="auto">
          <a:xfrm flipH="1" flipV="1">
            <a:off x="6172200" y="2438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379" name="Line 19"/>
          <p:cNvSpPr>
            <a:spLocks noChangeShapeType="1"/>
          </p:cNvSpPr>
          <p:nvPr/>
        </p:nvSpPr>
        <p:spPr bwMode="auto">
          <a:xfrm flipV="1">
            <a:off x="6705600" y="2438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380" name="Text Box 20"/>
          <p:cNvSpPr txBox="1">
            <a:spLocks noChangeArrowheads="1"/>
          </p:cNvSpPr>
          <p:nvPr/>
        </p:nvSpPr>
        <p:spPr bwMode="auto">
          <a:xfrm>
            <a:off x="1143000" y="15970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423381" name="Text Box 21"/>
          <p:cNvSpPr txBox="1">
            <a:spLocks noChangeArrowheads="1"/>
          </p:cNvSpPr>
          <p:nvPr/>
        </p:nvSpPr>
        <p:spPr bwMode="auto">
          <a:xfrm>
            <a:off x="2819400" y="2663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C</a:t>
            </a:r>
          </a:p>
        </p:txBody>
      </p:sp>
      <p:sp>
        <p:nvSpPr>
          <p:cNvPr id="1423382" name="Text Box 22"/>
          <p:cNvSpPr txBox="1">
            <a:spLocks noChangeArrowheads="1"/>
          </p:cNvSpPr>
          <p:nvPr/>
        </p:nvSpPr>
        <p:spPr bwMode="auto">
          <a:xfrm>
            <a:off x="5638800" y="1444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E</a:t>
            </a:r>
          </a:p>
        </p:txBody>
      </p:sp>
      <p:sp>
        <p:nvSpPr>
          <p:cNvPr id="1423383" name="Text Box 23"/>
          <p:cNvSpPr txBox="1">
            <a:spLocks noChangeArrowheads="1"/>
          </p:cNvSpPr>
          <p:nvPr/>
        </p:nvSpPr>
        <p:spPr bwMode="auto">
          <a:xfrm>
            <a:off x="2209800" y="15970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H</a:t>
            </a:r>
          </a:p>
        </p:txBody>
      </p:sp>
      <p:sp>
        <p:nvSpPr>
          <p:cNvPr id="1423384" name="Text Box 24"/>
          <p:cNvSpPr txBox="1">
            <a:spLocks noChangeArrowheads="1"/>
          </p:cNvSpPr>
          <p:nvPr/>
        </p:nvSpPr>
        <p:spPr bwMode="auto">
          <a:xfrm>
            <a:off x="7010400" y="1444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4591339">
            <a:off x="2505075" y="4949161"/>
            <a:ext cx="609600" cy="381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14591339">
            <a:off x="6513038" y="3683862"/>
            <a:ext cx="609600" cy="381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79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D1EEAB-4F92-964D-AECA-95F18558266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7200" y="1801812"/>
            <a:ext cx="3581400" cy="39433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Data Compression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311275"/>
            <a:ext cx="381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6122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Tree Construction 5</a:t>
            </a:r>
          </a:p>
        </p:txBody>
      </p:sp>
      <p:sp>
        <p:nvSpPr>
          <p:cNvPr id="1426435" name="Oval 3"/>
          <p:cNvSpPr>
            <a:spLocks noChangeArrowheads="1"/>
          </p:cNvSpPr>
          <p:nvPr/>
        </p:nvSpPr>
        <p:spPr bwMode="auto">
          <a:xfrm>
            <a:off x="6096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26436" name="Oval 4"/>
          <p:cNvSpPr>
            <a:spLocks noChangeArrowheads="1"/>
          </p:cNvSpPr>
          <p:nvPr/>
        </p:nvSpPr>
        <p:spPr bwMode="auto">
          <a:xfrm>
            <a:off x="2209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26437" name="Oval 5"/>
          <p:cNvSpPr>
            <a:spLocks noChangeArrowheads="1"/>
          </p:cNvSpPr>
          <p:nvPr/>
        </p:nvSpPr>
        <p:spPr bwMode="auto">
          <a:xfrm>
            <a:off x="31242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26438" name="Oval 6"/>
          <p:cNvSpPr>
            <a:spLocks noChangeArrowheads="1"/>
          </p:cNvSpPr>
          <p:nvPr/>
        </p:nvSpPr>
        <p:spPr bwMode="auto">
          <a:xfrm>
            <a:off x="16002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26439" name="Oval 7"/>
          <p:cNvSpPr>
            <a:spLocks noChangeArrowheads="1"/>
          </p:cNvSpPr>
          <p:nvPr/>
        </p:nvSpPr>
        <p:spPr bwMode="auto">
          <a:xfrm>
            <a:off x="4495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26440" name="Oval 8"/>
          <p:cNvSpPr>
            <a:spLocks noChangeArrowheads="1"/>
          </p:cNvSpPr>
          <p:nvPr/>
        </p:nvSpPr>
        <p:spPr bwMode="auto">
          <a:xfrm>
            <a:off x="1066800" y="30480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6441" name="Text Box 9"/>
          <p:cNvSpPr txBox="1">
            <a:spLocks noChangeArrowheads="1"/>
          </p:cNvSpPr>
          <p:nvPr/>
        </p:nvSpPr>
        <p:spPr bwMode="auto">
          <a:xfrm>
            <a:off x="1219200" y="3197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26442" name="Line 10"/>
          <p:cNvSpPr>
            <a:spLocks noChangeShapeType="1"/>
          </p:cNvSpPr>
          <p:nvPr/>
        </p:nvSpPr>
        <p:spPr bwMode="auto">
          <a:xfrm flipH="1" flipV="1">
            <a:off x="10668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6443" name="Line 11"/>
          <p:cNvSpPr>
            <a:spLocks noChangeShapeType="1"/>
          </p:cNvSpPr>
          <p:nvPr/>
        </p:nvSpPr>
        <p:spPr bwMode="auto">
          <a:xfrm flipV="1">
            <a:off x="16002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6444" name="Oval 12"/>
          <p:cNvSpPr>
            <a:spLocks noChangeArrowheads="1"/>
          </p:cNvSpPr>
          <p:nvPr/>
        </p:nvSpPr>
        <p:spPr bwMode="auto">
          <a:xfrm>
            <a:off x="1676400" y="40386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6445" name="Text Box 13"/>
          <p:cNvSpPr txBox="1">
            <a:spLocks noChangeArrowheads="1"/>
          </p:cNvSpPr>
          <p:nvPr/>
        </p:nvSpPr>
        <p:spPr bwMode="auto">
          <a:xfrm>
            <a:off x="1752600" y="41878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10</a:t>
            </a:r>
          </a:p>
        </p:txBody>
      </p:sp>
      <p:sp>
        <p:nvSpPr>
          <p:cNvPr id="1426446" name="Line 14"/>
          <p:cNvSpPr>
            <a:spLocks noChangeShapeType="1"/>
          </p:cNvSpPr>
          <p:nvPr/>
        </p:nvSpPr>
        <p:spPr bwMode="auto">
          <a:xfrm flipH="1" flipV="1">
            <a:off x="16764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6447" name="Line 15"/>
          <p:cNvSpPr>
            <a:spLocks noChangeShapeType="1"/>
          </p:cNvSpPr>
          <p:nvPr/>
        </p:nvSpPr>
        <p:spPr bwMode="auto">
          <a:xfrm flipV="1">
            <a:off x="22098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6448" name="Oval 16"/>
          <p:cNvSpPr>
            <a:spLocks noChangeArrowheads="1"/>
          </p:cNvSpPr>
          <p:nvPr/>
        </p:nvSpPr>
        <p:spPr bwMode="auto">
          <a:xfrm>
            <a:off x="3810000" y="39624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6449" name="Text Box 17"/>
          <p:cNvSpPr txBox="1">
            <a:spLocks noChangeArrowheads="1"/>
          </p:cNvSpPr>
          <p:nvPr/>
        </p:nvSpPr>
        <p:spPr bwMode="auto">
          <a:xfrm>
            <a:off x="3886200" y="41116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15</a:t>
            </a:r>
          </a:p>
        </p:txBody>
      </p:sp>
      <p:sp>
        <p:nvSpPr>
          <p:cNvPr id="1426450" name="Line 18"/>
          <p:cNvSpPr>
            <a:spLocks noChangeShapeType="1"/>
          </p:cNvSpPr>
          <p:nvPr/>
        </p:nvSpPr>
        <p:spPr bwMode="auto">
          <a:xfrm flipH="1" flipV="1">
            <a:off x="38100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6451" name="Line 19"/>
          <p:cNvSpPr>
            <a:spLocks noChangeShapeType="1"/>
          </p:cNvSpPr>
          <p:nvPr/>
        </p:nvSpPr>
        <p:spPr bwMode="auto">
          <a:xfrm flipV="1">
            <a:off x="43434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6452" name="Oval 20"/>
          <p:cNvSpPr>
            <a:spLocks noChangeArrowheads="1"/>
          </p:cNvSpPr>
          <p:nvPr/>
        </p:nvSpPr>
        <p:spPr bwMode="auto">
          <a:xfrm>
            <a:off x="2819400" y="48768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6453" name="Text Box 21"/>
          <p:cNvSpPr txBox="1">
            <a:spLocks noChangeArrowheads="1"/>
          </p:cNvSpPr>
          <p:nvPr/>
        </p:nvSpPr>
        <p:spPr bwMode="auto">
          <a:xfrm>
            <a:off x="2895600" y="50260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25</a:t>
            </a:r>
          </a:p>
        </p:txBody>
      </p:sp>
      <p:sp>
        <p:nvSpPr>
          <p:cNvPr id="1426454" name="Line 22"/>
          <p:cNvSpPr>
            <a:spLocks noChangeShapeType="1"/>
          </p:cNvSpPr>
          <p:nvPr/>
        </p:nvSpPr>
        <p:spPr bwMode="auto">
          <a:xfrm flipH="1" flipV="1">
            <a:off x="2362200" y="4572000"/>
            <a:ext cx="6096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6455" name="Line 23"/>
          <p:cNvSpPr>
            <a:spLocks noChangeShapeType="1"/>
          </p:cNvSpPr>
          <p:nvPr/>
        </p:nvSpPr>
        <p:spPr bwMode="auto">
          <a:xfrm flipV="1">
            <a:off x="3352800" y="45720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6456" name="Text Box 24"/>
          <p:cNvSpPr txBox="1">
            <a:spLocks noChangeArrowheads="1"/>
          </p:cNvSpPr>
          <p:nvPr/>
        </p:nvSpPr>
        <p:spPr bwMode="auto">
          <a:xfrm>
            <a:off x="2270125" y="4762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26457" name="Text Box 25"/>
          <p:cNvSpPr txBox="1">
            <a:spLocks noChangeArrowheads="1"/>
          </p:cNvSpPr>
          <p:nvPr/>
        </p:nvSpPr>
        <p:spPr bwMode="auto">
          <a:xfrm>
            <a:off x="1295400" y="38068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26458" name="Text Box 26"/>
          <p:cNvSpPr txBox="1">
            <a:spLocks noChangeArrowheads="1"/>
          </p:cNvSpPr>
          <p:nvPr/>
        </p:nvSpPr>
        <p:spPr bwMode="auto">
          <a:xfrm>
            <a:off x="6858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26459" name="Text Box 27"/>
          <p:cNvSpPr txBox="1">
            <a:spLocks noChangeArrowheads="1"/>
          </p:cNvSpPr>
          <p:nvPr/>
        </p:nvSpPr>
        <p:spPr bwMode="auto">
          <a:xfrm>
            <a:off x="34290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26460" name="Text Box 28"/>
          <p:cNvSpPr txBox="1">
            <a:spLocks noChangeArrowheads="1"/>
          </p:cNvSpPr>
          <p:nvPr/>
        </p:nvSpPr>
        <p:spPr bwMode="auto">
          <a:xfrm>
            <a:off x="3657600" y="4721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26461" name="Text Box 29"/>
          <p:cNvSpPr txBox="1">
            <a:spLocks noChangeArrowheads="1"/>
          </p:cNvSpPr>
          <p:nvPr/>
        </p:nvSpPr>
        <p:spPr bwMode="auto">
          <a:xfrm>
            <a:off x="44958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26462" name="Text Box 30"/>
          <p:cNvSpPr txBox="1">
            <a:spLocks noChangeArrowheads="1"/>
          </p:cNvSpPr>
          <p:nvPr/>
        </p:nvSpPr>
        <p:spPr bwMode="auto">
          <a:xfrm>
            <a:off x="17526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26463" name="Text Box 31"/>
          <p:cNvSpPr txBox="1">
            <a:spLocks noChangeArrowheads="1"/>
          </p:cNvSpPr>
          <p:nvPr/>
        </p:nvSpPr>
        <p:spPr bwMode="auto">
          <a:xfrm>
            <a:off x="23622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26464" name="Text Box 32"/>
          <p:cNvSpPr txBox="1">
            <a:spLocks noChangeArrowheads="1"/>
          </p:cNvSpPr>
          <p:nvPr/>
        </p:nvSpPr>
        <p:spPr bwMode="auto">
          <a:xfrm>
            <a:off x="7620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426465" name="Text Box 33"/>
          <p:cNvSpPr txBox="1">
            <a:spLocks noChangeArrowheads="1"/>
          </p:cNvSpPr>
          <p:nvPr/>
        </p:nvSpPr>
        <p:spPr bwMode="auto">
          <a:xfrm>
            <a:off x="2362200" y="2587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C</a:t>
            </a:r>
          </a:p>
        </p:txBody>
      </p:sp>
      <p:sp>
        <p:nvSpPr>
          <p:cNvPr id="1426466" name="Text Box 34"/>
          <p:cNvSpPr txBox="1">
            <a:spLocks noChangeArrowheads="1"/>
          </p:cNvSpPr>
          <p:nvPr/>
        </p:nvSpPr>
        <p:spPr bwMode="auto">
          <a:xfrm>
            <a:off x="3276600" y="2587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E</a:t>
            </a:r>
          </a:p>
        </p:txBody>
      </p:sp>
      <p:sp>
        <p:nvSpPr>
          <p:cNvPr id="1426467" name="Text Box 35"/>
          <p:cNvSpPr txBox="1">
            <a:spLocks noChangeArrowheads="1"/>
          </p:cNvSpPr>
          <p:nvPr/>
        </p:nvSpPr>
        <p:spPr bwMode="auto">
          <a:xfrm>
            <a:off x="17526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H</a:t>
            </a:r>
          </a:p>
        </p:txBody>
      </p:sp>
      <p:sp>
        <p:nvSpPr>
          <p:cNvPr id="1426468" name="Text Box 36"/>
          <p:cNvSpPr txBox="1">
            <a:spLocks noChangeArrowheads="1"/>
          </p:cNvSpPr>
          <p:nvPr/>
        </p:nvSpPr>
        <p:spPr bwMode="auto">
          <a:xfrm>
            <a:off x="4724400" y="2587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I</a:t>
            </a:r>
          </a:p>
        </p:txBody>
      </p:sp>
      <p:sp>
        <p:nvSpPr>
          <p:cNvPr id="1426469" name="Text Box 37"/>
          <p:cNvSpPr txBox="1">
            <a:spLocks noChangeArrowheads="1"/>
          </p:cNvSpPr>
          <p:nvPr/>
        </p:nvSpPr>
        <p:spPr bwMode="auto">
          <a:xfrm>
            <a:off x="5715000" y="2115442"/>
            <a:ext cx="2683812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00FF"/>
                </a:solidFill>
              </a:rPr>
              <a:t>I 	= 	00</a:t>
            </a:r>
            <a:endParaRPr lang="en-US" altLang="en-US" sz="3200" dirty="0">
              <a:solidFill>
                <a:srgbClr val="0000FF"/>
              </a:solidFill>
              <a:latin typeface="Arial" charset="0"/>
            </a:endParaRPr>
          </a:p>
          <a:p>
            <a:r>
              <a:rPr lang="en-US" altLang="en-US" sz="3200" dirty="0">
                <a:solidFill>
                  <a:srgbClr val="0000FF"/>
                </a:solidFill>
                <a:latin typeface="Arial" charset="0"/>
              </a:rPr>
              <a:t>E  	= 	01</a:t>
            </a:r>
          </a:p>
          <a:p>
            <a:r>
              <a:rPr lang="en-US" altLang="en-US" sz="3200" dirty="0">
                <a:solidFill>
                  <a:srgbClr val="0000FF"/>
                </a:solidFill>
                <a:latin typeface="Arial" charset="0"/>
              </a:rPr>
              <a:t>C 	= 	10</a:t>
            </a:r>
          </a:p>
          <a:p>
            <a:r>
              <a:rPr lang="en-US" altLang="en-US" sz="3200" dirty="0">
                <a:solidFill>
                  <a:srgbClr val="0000FF"/>
                </a:solidFill>
              </a:rPr>
              <a:t>H 	= 	110</a:t>
            </a:r>
          </a:p>
          <a:p>
            <a:r>
              <a:rPr lang="en-US" altLang="en-US" sz="3200" dirty="0">
                <a:solidFill>
                  <a:srgbClr val="0000FF"/>
                </a:solidFill>
                <a:latin typeface="Arial" charset="0"/>
              </a:rPr>
              <a:t>A 	= 	111</a:t>
            </a:r>
          </a:p>
        </p:txBody>
      </p:sp>
      <p:sp>
        <p:nvSpPr>
          <p:cNvPr id="1426470" name="Text Box 38"/>
          <p:cNvSpPr txBox="1">
            <a:spLocks noChangeArrowheads="1"/>
          </p:cNvSpPr>
          <p:nvPr/>
        </p:nvSpPr>
        <p:spPr bwMode="auto">
          <a:xfrm>
            <a:off x="4876800" y="46482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altLang="en-US" b="0">
              <a:latin typeface="Time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045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Coding Example</a:t>
            </a:r>
          </a:p>
        </p:txBody>
      </p:sp>
      <p:sp>
        <p:nvSpPr>
          <p:cNvPr id="158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Huffman code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Input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A</a:t>
            </a:r>
            <a:r>
              <a:rPr lang="en-US" altLang="en-US" b="1" dirty="0"/>
              <a:t>C</a:t>
            </a:r>
            <a:r>
              <a:rPr lang="en-US" altLang="en-US" b="1" dirty="0">
                <a:solidFill>
                  <a:schemeClr val="tx2"/>
                </a:solidFill>
              </a:rPr>
              <a:t>E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Output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(111)</a:t>
            </a:r>
            <a:r>
              <a:rPr lang="en-US" altLang="en-US" b="1" dirty="0"/>
              <a:t>(10)</a:t>
            </a:r>
            <a:r>
              <a:rPr lang="en-US" altLang="en-US" b="1" dirty="0">
                <a:solidFill>
                  <a:schemeClr val="tx2"/>
                </a:solidFill>
              </a:rPr>
              <a:t>(01) </a:t>
            </a:r>
            <a:r>
              <a:rPr lang="en-US" altLang="en-US" dirty="0"/>
              <a:t>= </a:t>
            </a:r>
            <a:r>
              <a:rPr lang="en-US" altLang="en-US" b="1" dirty="0">
                <a:solidFill>
                  <a:srgbClr val="FF0000"/>
                </a:solidFill>
              </a:rPr>
              <a:t>111</a:t>
            </a:r>
            <a:r>
              <a:rPr lang="en-US" altLang="en-US" b="1" dirty="0"/>
              <a:t>10</a:t>
            </a:r>
            <a:r>
              <a:rPr lang="en-US" altLang="en-US" b="1" dirty="0">
                <a:solidFill>
                  <a:schemeClr val="tx2"/>
                </a:solidFill>
              </a:rPr>
              <a:t>01</a:t>
            </a:r>
          </a:p>
          <a:p>
            <a:pPr lvl="1"/>
            <a:endParaRPr lang="en-US" altLang="en-US" dirty="0"/>
          </a:p>
        </p:txBody>
      </p:sp>
      <p:sp>
        <p:nvSpPr>
          <p:cNvPr id="1583108" name="Text Box 4"/>
          <p:cNvSpPr txBox="1">
            <a:spLocks noChangeArrowheads="1"/>
          </p:cNvSpPr>
          <p:nvPr/>
        </p:nvSpPr>
        <p:spPr bwMode="auto">
          <a:xfrm>
            <a:off x="4419600" y="1295400"/>
            <a:ext cx="2689225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E  	= 	01</a:t>
            </a:r>
          </a:p>
          <a:p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I 	= 	00</a:t>
            </a:r>
          </a:p>
          <a:p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C 	= 	10</a:t>
            </a:r>
          </a:p>
          <a:p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A 	= 	111</a:t>
            </a:r>
          </a:p>
          <a:p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H 	= 	110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9388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Decoding?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1440873"/>
          </a:xfrm>
        </p:spPr>
        <p:txBody>
          <a:bodyPr/>
          <a:lstStyle/>
          <a:p>
            <a:r>
              <a:rPr lang="en-US" dirty="0"/>
              <a:t>Decoding algorithm also has to be efficient!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3ECFDF-9C20-004E-A1EF-7F66D5EAC53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2" y="2667000"/>
            <a:ext cx="8111218" cy="29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963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0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Code Algorithm Overview</a:t>
            </a:r>
          </a:p>
        </p:txBody>
      </p:sp>
      <p:sp>
        <p:nvSpPr>
          <p:cNvPr id="15790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Decoding Algorithm</a:t>
            </a:r>
          </a:p>
          <a:p>
            <a:pPr lvl="1"/>
            <a:r>
              <a:rPr lang="en-US" altLang="en-US" dirty="0"/>
              <a:t>Read compressed file 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Read Huffman binary tree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Use binary tree to decode file</a:t>
            </a:r>
          </a:p>
          <a:p>
            <a:pPr lvl="2"/>
            <a:r>
              <a:rPr lang="en-US" altLang="en-US" dirty="0"/>
              <a:t>Follow path from root to leaf using sequence of numbers</a:t>
            </a:r>
          </a:p>
          <a:p>
            <a:pPr lvl="2"/>
            <a:r>
              <a:rPr lang="en-US" altLang="en-US" dirty="0"/>
              <a:t>When reached the leaf node, start from root again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8427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Decoding 1</a:t>
            </a:r>
          </a:p>
        </p:txBody>
      </p:sp>
      <p:sp>
        <p:nvSpPr>
          <p:cNvPr id="1429507" name="Oval 3"/>
          <p:cNvSpPr>
            <a:spLocks noChangeArrowheads="1"/>
          </p:cNvSpPr>
          <p:nvPr/>
        </p:nvSpPr>
        <p:spPr bwMode="auto">
          <a:xfrm>
            <a:off x="6096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29508" name="Oval 4"/>
          <p:cNvSpPr>
            <a:spLocks noChangeArrowheads="1"/>
          </p:cNvSpPr>
          <p:nvPr/>
        </p:nvSpPr>
        <p:spPr bwMode="auto">
          <a:xfrm>
            <a:off x="2209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29509" name="Oval 5"/>
          <p:cNvSpPr>
            <a:spLocks noChangeArrowheads="1"/>
          </p:cNvSpPr>
          <p:nvPr/>
        </p:nvSpPr>
        <p:spPr bwMode="auto">
          <a:xfrm>
            <a:off x="31242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0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29510" name="Oval 6"/>
          <p:cNvSpPr>
            <a:spLocks noChangeArrowheads="1"/>
          </p:cNvSpPr>
          <p:nvPr/>
        </p:nvSpPr>
        <p:spPr bwMode="auto">
          <a:xfrm>
            <a:off x="16002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29511" name="Oval 7"/>
          <p:cNvSpPr>
            <a:spLocks noChangeArrowheads="1"/>
          </p:cNvSpPr>
          <p:nvPr/>
        </p:nvSpPr>
        <p:spPr bwMode="auto">
          <a:xfrm>
            <a:off x="4495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0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29512" name="Oval 8"/>
          <p:cNvSpPr>
            <a:spLocks noChangeArrowheads="1"/>
          </p:cNvSpPr>
          <p:nvPr/>
        </p:nvSpPr>
        <p:spPr bwMode="auto">
          <a:xfrm>
            <a:off x="1066800" y="30480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b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9513" name="Text Box 9"/>
          <p:cNvSpPr txBox="1">
            <a:spLocks noChangeArrowheads="1"/>
          </p:cNvSpPr>
          <p:nvPr/>
        </p:nvSpPr>
        <p:spPr bwMode="auto">
          <a:xfrm>
            <a:off x="1219200" y="3197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29514" name="Line 10"/>
          <p:cNvSpPr>
            <a:spLocks noChangeShapeType="1"/>
          </p:cNvSpPr>
          <p:nvPr/>
        </p:nvSpPr>
        <p:spPr bwMode="auto">
          <a:xfrm flipH="1" flipV="1">
            <a:off x="10668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9515" name="Line 11"/>
          <p:cNvSpPr>
            <a:spLocks noChangeShapeType="1"/>
          </p:cNvSpPr>
          <p:nvPr/>
        </p:nvSpPr>
        <p:spPr bwMode="auto">
          <a:xfrm flipV="1">
            <a:off x="16002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9516" name="Oval 12"/>
          <p:cNvSpPr>
            <a:spLocks noChangeArrowheads="1"/>
          </p:cNvSpPr>
          <p:nvPr/>
        </p:nvSpPr>
        <p:spPr bwMode="auto">
          <a:xfrm>
            <a:off x="1676400" y="40386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b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9517" name="Text Box 13"/>
          <p:cNvSpPr txBox="1">
            <a:spLocks noChangeArrowheads="1"/>
          </p:cNvSpPr>
          <p:nvPr/>
        </p:nvSpPr>
        <p:spPr bwMode="auto">
          <a:xfrm>
            <a:off x="1752600" y="41878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chemeClr val="bg1"/>
                </a:solidFill>
                <a:latin typeface="Arial" charset="0"/>
              </a:rPr>
              <a:t>10</a:t>
            </a:r>
          </a:p>
        </p:txBody>
      </p:sp>
      <p:sp>
        <p:nvSpPr>
          <p:cNvPr id="1429518" name="Line 14"/>
          <p:cNvSpPr>
            <a:spLocks noChangeShapeType="1"/>
          </p:cNvSpPr>
          <p:nvPr/>
        </p:nvSpPr>
        <p:spPr bwMode="auto">
          <a:xfrm flipH="1" flipV="1">
            <a:off x="16764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9519" name="Line 15"/>
          <p:cNvSpPr>
            <a:spLocks noChangeShapeType="1"/>
          </p:cNvSpPr>
          <p:nvPr/>
        </p:nvSpPr>
        <p:spPr bwMode="auto">
          <a:xfrm flipV="1">
            <a:off x="22098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9520" name="Oval 16"/>
          <p:cNvSpPr>
            <a:spLocks noChangeArrowheads="1"/>
          </p:cNvSpPr>
          <p:nvPr/>
        </p:nvSpPr>
        <p:spPr bwMode="auto">
          <a:xfrm>
            <a:off x="3810000" y="39624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b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9521" name="Text Box 17"/>
          <p:cNvSpPr txBox="1">
            <a:spLocks noChangeArrowheads="1"/>
          </p:cNvSpPr>
          <p:nvPr/>
        </p:nvSpPr>
        <p:spPr bwMode="auto">
          <a:xfrm>
            <a:off x="3886200" y="41116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chemeClr val="bg1"/>
                </a:solidFill>
                <a:latin typeface="Arial" charset="0"/>
              </a:rPr>
              <a:t>15</a:t>
            </a:r>
          </a:p>
        </p:txBody>
      </p:sp>
      <p:sp>
        <p:nvSpPr>
          <p:cNvPr id="1429522" name="Line 18"/>
          <p:cNvSpPr>
            <a:spLocks noChangeShapeType="1"/>
          </p:cNvSpPr>
          <p:nvPr/>
        </p:nvSpPr>
        <p:spPr bwMode="auto">
          <a:xfrm flipH="1" flipV="1">
            <a:off x="38100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9523" name="Line 19"/>
          <p:cNvSpPr>
            <a:spLocks noChangeShapeType="1"/>
          </p:cNvSpPr>
          <p:nvPr/>
        </p:nvSpPr>
        <p:spPr bwMode="auto">
          <a:xfrm flipV="1">
            <a:off x="43434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9524" name="Oval 20"/>
          <p:cNvSpPr>
            <a:spLocks noChangeArrowheads="1"/>
          </p:cNvSpPr>
          <p:nvPr/>
        </p:nvSpPr>
        <p:spPr bwMode="auto">
          <a:xfrm>
            <a:off x="2819400" y="48768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b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9525" name="Text Box 21"/>
          <p:cNvSpPr txBox="1">
            <a:spLocks noChangeArrowheads="1"/>
          </p:cNvSpPr>
          <p:nvPr/>
        </p:nvSpPr>
        <p:spPr bwMode="auto">
          <a:xfrm>
            <a:off x="2895600" y="50260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chemeClr val="bg1"/>
                </a:solidFill>
                <a:latin typeface="Arial" charset="0"/>
              </a:rPr>
              <a:t>25</a:t>
            </a:r>
          </a:p>
        </p:txBody>
      </p:sp>
      <p:sp>
        <p:nvSpPr>
          <p:cNvPr id="1429526" name="Line 22"/>
          <p:cNvSpPr>
            <a:spLocks noChangeShapeType="1"/>
          </p:cNvSpPr>
          <p:nvPr/>
        </p:nvSpPr>
        <p:spPr bwMode="auto">
          <a:xfrm flipH="1" flipV="1">
            <a:off x="2362200" y="4572000"/>
            <a:ext cx="6096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9527" name="Line 23"/>
          <p:cNvSpPr>
            <a:spLocks noChangeShapeType="1"/>
          </p:cNvSpPr>
          <p:nvPr/>
        </p:nvSpPr>
        <p:spPr bwMode="auto">
          <a:xfrm flipV="1">
            <a:off x="3352800" y="45720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9528" name="Text Box 24"/>
          <p:cNvSpPr txBox="1">
            <a:spLocks noChangeArrowheads="1"/>
          </p:cNvSpPr>
          <p:nvPr/>
        </p:nvSpPr>
        <p:spPr bwMode="auto">
          <a:xfrm>
            <a:off x="2286000" y="47244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1</a:t>
            </a:r>
          </a:p>
        </p:txBody>
      </p:sp>
      <p:sp>
        <p:nvSpPr>
          <p:cNvPr id="1429529" name="Text Box 25"/>
          <p:cNvSpPr txBox="1">
            <a:spLocks noChangeArrowheads="1"/>
          </p:cNvSpPr>
          <p:nvPr/>
        </p:nvSpPr>
        <p:spPr bwMode="auto">
          <a:xfrm>
            <a:off x="1295400" y="38068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1</a:t>
            </a:r>
          </a:p>
        </p:txBody>
      </p:sp>
      <p:sp>
        <p:nvSpPr>
          <p:cNvPr id="1429530" name="Text Box 26"/>
          <p:cNvSpPr txBox="1">
            <a:spLocks noChangeArrowheads="1"/>
          </p:cNvSpPr>
          <p:nvPr/>
        </p:nvSpPr>
        <p:spPr bwMode="auto">
          <a:xfrm>
            <a:off x="6858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1</a:t>
            </a:r>
          </a:p>
        </p:txBody>
      </p:sp>
      <p:sp>
        <p:nvSpPr>
          <p:cNvPr id="1429531" name="Text Box 27"/>
          <p:cNvSpPr txBox="1">
            <a:spLocks noChangeArrowheads="1"/>
          </p:cNvSpPr>
          <p:nvPr/>
        </p:nvSpPr>
        <p:spPr bwMode="auto">
          <a:xfrm>
            <a:off x="34290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1</a:t>
            </a:r>
          </a:p>
        </p:txBody>
      </p:sp>
      <p:sp>
        <p:nvSpPr>
          <p:cNvPr id="1429532" name="Text Box 28"/>
          <p:cNvSpPr txBox="1">
            <a:spLocks noChangeArrowheads="1"/>
          </p:cNvSpPr>
          <p:nvPr/>
        </p:nvSpPr>
        <p:spPr bwMode="auto">
          <a:xfrm>
            <a:off x="3657600" y="4721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0</a:t>
            </a:r>
          </a:p>
        </p:txBody>
      </p:sp>
      <p:sp>
        <p:nvSpPr>
          <p:cNvPr id="1429533" name="Text Box 29"/>
          <p:cNvSpPr txBox="1">
            <a:spLocks noChangeArrowheads="1"/>
          </p:cNvSpPr>
          <p:nvPr/>
        </p:nvSpPr>
        <p:spPr bwMode="auto">
          <a:xfrm>
            <a:off x="44958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0</a:t>
            </a:r>
          </a:p>
        </p:txBody>
      </p:sp>
      <p:sp>
        <p:nvSpPr>
          <p:cNvPr id="1429534" name="Text Box 30"/>
          <p:cNvSpPr txBox="1">
            <a:spLocks noChangeArrowheads="1"/>
          </p:cNvSpPr>
          <p:nvPr/>
        </p:nvSpPr>
        <p:spPr bwMode="auto">
          <a:xfrm>
            <a:off x="17526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0</a:t>
            </a:r>
          </a:p>
        </p:txBody>
      </p:sp>
      <p:sp>
        <p:nvSpPr>
          <p:cNvPr id="1429535" name="Text Box 31"/>
          <p:cNvSpPr txBox="1">
            <a:spLocks noChangeArrowheads="1"/>
          </p:cNvSpPr>
          <p:nvPr/>
        </p:nvSpPr>
        <p:spPr bwMode="auto">
          <a:xfrm>
            <a:off x="23622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0</a:t>
            </a:r>
          </a:p>
        </p:txBody>
      </p:sp>
      <p:sp>
        <p:nvSpPr>
          <p:cNvPr id="1429536" name="Text Box 32"/>
          <p:cNvSpPr txBox="1">
            <a:spLocks noChangeArrowheads="1"/>
          </p:cNvSpPr>
          <p:nvPr/>
        </p:nvSpPr>
        <p:spPr bwMode="auto">
          <a:xfrm>
            <a:off x="762000" y="15208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A</a:t>
            </a:r>
          </a:p>
        </p:txBody>
      </p:sp>
      <p:sp>
        <p:nvSpPr>
          <p:cNvPr id="1429537" name="Text Box 33"/>
          <p:cNvSpPr txBox="1">
            <a:spLocks noChangeArrowheads="1"/>
          </p:cNvSpPr>
          <p:nvPr/>
        </p:nvSpPr>
        <p:spPr bwMode="auto">
          <a:xfrm>
            <a:off x="2362200" y="2587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C</a:t>
            </a:r>
          </a:p>
        </p:txBody>
      </p:sp>
      <p:sp>
        <p:nvSpPr>
          <p:cNvPr id="1429538" name="Text Box 34"/>
          <p:cNvSpPr txBox="1">
            <a:spLocks noChangeArrowheads="1"/>
          </p:cNvSpPr>
          <p:nvPr/>
        </p:nvSpPr>
        <p:spPr bwMode="auto">
          <a:xfrm>
            <a:off x="3276600" y="2587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E</a:t>
            </a:r>
          </a:p>
        </p:txBody>
      </p:sp>
      <p:sp>
        <p:nvSpPr>
          <p:cNvPr id="1429539" name="Text Box 35"/>
          <p:cNvSpPr txBox="1">
            <a:spLocks noChangeArrowheads="1"/>
          </p:cNvSpPr>
          <p:nvPr/>
        </p:nvSpPr>
        <p:spPr bwMode="auto">
          <a:xfrm>
            <a:off x="17526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H</a:t>
            </a:r>
          </a:p>
        </p:txBody>
      </p:sp>
      <p:sp>
        <p:nvSpPr>
          <p:cNvPr id="1429540" name="Text Box 36"/>
          <p:cNvSpPr txBox="1">
            <a:spLocks noChangeArrowheads="1"/>
          </p:cNvSpPr>
          <p:nvPr/>
        </p:nvSpPr>
        <p:spPr bwMode="auto">
          <a:xfrm>
            <a:off x="4724400" y="2587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latin typeface="Arial" charset="0"/>
              </a:rPr>
              <a:t>I</a:t>
            </a:r>
          </a:p>
        </p:txBody>
      </p:sp>
      <p:sp>
        <p:nvSpPr>
          <p:cNvPr id="1429541" name="Text Box 37"/>
          <p:cNvSpPr txBox="1">
            <a:spLocks noChangeArrowheads="1"/>
          </p:cNvSpPr>
          <p:nvPr/>
        </p:nvSpPr>
        <p:spPr bwMode="auto">
          <a:xfrm>
            <a:off x="5181600" y="1676400"/>
            <a:ext cx="342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altLang="en-US" sz="3200">
                <a:latin typeface="Arial" charset="0"/>
              </a:rPr>
              <a:t>111001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275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Decoding 2</a:t>
            </a:r>
          </a:p>
        </p:txBody>
      </p:sp>
      <p:sp>
        <p:nvSpPr>
          <p:cNvPr id="1430531" name="Oval 3"/>
          <p:cNvSpPr>
            <a:spLocks noChangeArrowheads="1"/>
          </p:cNvSpPr>
          <p:nvPr/>
        </p:nvSpPr>
        <p:spPr bwMode="auto">
          <a:xfrm>
            <a:off x="6096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30532" name="Oval 4"/>
          <p:cNvSpPr>
            <a:spLocks noChangeArrowheads="1"/>
          </p:cNvSpPr>
          <p:nvPr/>
        </p:nvSpPr>
        <p:spPr bwMode="auto">
          <a:xfrm>
            <a:off x="2209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0533" name="Oval 5"/>
          <p:cNvSpPr>
            <a:spLocks noChangeArrowheads="1"/>
          </p:cNvSpPr>
          <p:nvPr/>
        </p:nvSpPr>
        <p:spPr bwMode="auto">
          <a:xfrm>
            <a:off x="31242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30534" name="Oval 6"/>
          <p:cNvSpPr>
            <a:spLocks noChangeArrowheads="1"/>
          </p:cNvSpPr>
          <p:nvPr/>
        </p:nvSpPr>
        <p:spPr bwMode="auto">
          <a:xfrm>
            <a:off x="16002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30535" name="Oval 7"/>
          <p:cNvSpPr>
            <a:spLocks noChangeArrowheads="1"/>
          </p:cNvSpPr>
          <p:nvPr/>
        </p:nvSpPr>
        <p:spPr bwMode="auto">
          <a:xfrm>
            <a:off x="4495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30536" name="Oval 8"/>
          <p:cNvSpPr>
            <a:spLocks noChangeArrowheads="1"/>
          </p:cNvSpPr>
          <p:nvPr/>
        </p:nvSpPr>
        <p:spPr bwMode="auto">
          <a:xfrm>
            <a:off x="1066800" y="30480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0537" name="Text Box 9"/>
          <p:cNvSpPr txBox="1">
            <a:spLocks noChangeArrowheads="1"/>
          </p:cNvSpPr>
          <p:nvPr/>
        </p:nvSpPr>
        <p:spPr bwMode="auto">
          <a:xfrm>
            <a:off x="1219200" y="3197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0538" name="Line 10"/>
          <p:cNvSpPr>
            <a:spLocks noChangeShapeType="1"/>
          </p:cNvSpPr>
          <p:nvPr/>
        </p:nvSpPr>
        <p:spPr bwMode="auto">
          <a:xfrm flipH="1" flipV="1">
            <a:off x="10668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0539" name="Line 11"/>
          <p:cNvSpPr>
            <a:spLocks noChangeShapeType="1"/>
          </p:cNvSpPr>
          <p:nvPr/>
        </p:nvSpPr>
        <p:spPr bwMode="auto">
          <a:xfrm flipV="1">
            <a:off x="16002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0540" name="Oval 12"/>
          <p:cNvSpPr>
            <a:spLocks noChangeArrowheads="1"/>
          </p:cNvSpPr>
          <p:nvPr/>
        </p:nvSpPr>
        <p:spPr bwMode="auto">
          <a:xfrm>
            <a:off x="1676400" y="40386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0541" name="Text Box 13"/>
          <p:cNvSpPr txBox="1">
            <a:spLocks noChangeArrowheads="1"/>
          </p:cNvSpPr>
          <p:nvPr/>
        </p:nvSpPr>
        <p:spPr bwMode="auto">
          <a:xfrm>
            <a:off x="1752600" y="41878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10</a:t>
            </a:r>
          </a:p>
        </p:txBody>
      </p:sp>
      <p:sp>
        <p:nvSpPr>
          <p:cNvPr id="1430542" name="Line 14"/>
          <p:cNvSpPr>
            <a:spLocks noChangeShapeType="1"/>
          </p:cNvSpPr>
          <p:nvPr/>
        </p:nvSpPr>
        <p:spPr bwMode="auto">
          <a:xfrm flipH="1" flipV="1">
            <a:off x="1676400" y="3657600"/>
            <a:ext cx="15240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0543" name="Line 15"/>
          <p:cNvSpPr>
            <a:spLocks noChangeShapeType="1"/>
          </p:cNvSpPr>
          <p:nvPr/>
        </p:nvSpPr>
        <p:spPr bwMode="auto">
          <a:xfrm flipV="1">
            <a:off x="22098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0544" name="Oval 16"/>
          <p:cNvSpPr>
            <a:spLocks noChangeArrowheads="1"/>
          </p:cNvSpPr>
          <p:nvPr/>
        </p:nvSpPr>
        <p:spPr bwMode="auto">
          <a:xfrm>
            <a:off x="3810000" y="39624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0545" name="Text Box 17"/>
          <p:cNvSpPr txBox="1">
            <a:spLocks noChangeArrowheads="1"/>
          </p:cNvSpPr>
          <p:nvPr/>
        </p:nvSpPr>
        <p:spPr bwMode="auto">
          <a:xfrm>
            <a:off x="3886200" y="41116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15</a:t>
            </a:r>
          </a:p>
        </p:txBody>
      </p:sp>
      <p:sp>
        <p:nvSpPr>
          <p:cNvPr id="1430546" name="Line 18"/>
          <p:cNvSpPr>
            <a:spLocks noChangeShapeType="1"/>
          </p:cNvSpPr>
          <p:nvPr/>
        </p:nvSpPr>
        <p:spPr bwMode="auto">
          <a:xfrm flipH="1" flipV="1">
            <a:off x="38100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0547" name="Line 19"/>
          <p:cNvSpPr>
            <a:spLocks noChangeShapeType="1"/>
          </p:cNvSpPr>
          <p:nvPr/>
        </p:nvSpPr>
        <p:spPr bwMode="auto">
          <a:xfrm flipV="1">
            <a:off x="43434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0548" name="Oval 20"/>
          <p:cNvSpPr>
            <a:spLocks noChangeArrowheads="1"/>
          </p:cNvSpPr>
          <p:nvPr/>
        </p:nvSpPr>
        <p:spPr bwMode="auto">
          <a:xfrm>
            <a:off x="2819400" y="48768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0549" name="Text Box 21"/>
          <p:cNvSpPr txBox="1">
            <a:spLocks noChangeArrowheads="1"/>
          </p:cNvSpPr>
          <p:nvPr/>
        </p:nvSpPr>
        <p:spPr bwMode="auto">
          <a:xfrm>
            <a:off x="2895600" y="50260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25</a:t>
            </a:r>
          </a:p>
        </p:txBody>
      </p:sp>
      <p:sp>
        <p:nvSpPr>
          <p:cNvPr id="1430550" name="Line 22"/>
          <p:cNvSpPr>
            <a:spLocks noChangeShapeType="1"/>
          </p:cNvSpPr>
          <p:nvPr/>
        </p:nvSpPr>
        <p:spPr bwMode="auto">
          <a:xfrm flipH="1" flipV="1">
            <a:off x="2362200" y="4572000"/>
            <a:ext cx="6096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0551" name="Line 23"/>
          <p:cNvSpPr>
            <a:spLocks noChangeShapeType="1"/>
          </p:cNvSpPr>
          <p:nvPr/>
        </p:nvSpPr>
        <p:spPr bwMode="auto">
          <a:xfrm flipV="1">
            <a:off x="3352800" y="45720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0552" name="Text Box 24"/>
          <p:cNvSpPr txBox="1">
            <a:spLocks noChangeArrowheads="1"/>
          </p:cNvSpPr>
          <p:nvPr/>
        </p:nvSpPr>
        <p:spPr bwMode="auto">
          <a:xfrm>
            <a:off x="2270125" y="4762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0553" name="Text Box 25"/>
          <p:cNvSpPr txBox="1">
            <a:spLocks noChangeArrowheads="1"/>
          </p:cNvSpPr>
          <p:nvPr/>
        </p:nvSpPr>
        <p:spPr bwMode="auto">
          <a:xfrm>
            <a:off x="1295400" y="38068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0554" name="Text Box 26"/>
          <p:cNvSpPr txBox="1">
            <a:spLocks noChangeArrowheads="1"/>
          </p:cNvSpPr>
          <p:nvPr/>
        </p:nvSpPr>
        <p:spPr bwMode="auto">
          <a:xfrm>
            <a:off x="6858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0555" name="Text Box 27"/>
          <p:cNvSpPr txBox="1">
            <a:spLocks noChangeArrowheads="1"/>
          </p:cNvSpPr>
          <p:nvPr/>
        </p:nvSpPr>
        <p:spPr bwMode="auto">
          <a:xfrm>
            <a:off x="34290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0556" name="Text Box 28"/>
          <p:cNvSpPr txBox="1">
            <a:spLocks noChangeArrowheads="1"/>
          </p:cNvSpPr>
          <p:nvPr/>
        </p:nvSpPr>
        <p:spPr bwMode="auto">
          <a:xfrm>
            <a:off x="3657600" y="4721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0557" name="Text Box 29"/>
          <p:cNvSpPr txBox="1">
            <a:spLocks noChangeArrowheads="1"/>
          </p:cNvSpPr>
          <p:nvPr/>
        </p:nvSpPr>
        <p:spPr bwMode="auto">
          <a:xfrm>
            <a:off x="44958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0558" name="Text Box 30"/>
          <p:cNvSpPr txBox="1">
            <a:spLocks noChangeArrowheads="1"/>
          </p:cNvSpPr>
          <p:nvPr/>
        </p:nvSpPr>
        <p:spPr bwMode="auto">
          <a:xfrm>
            <a:off x="17526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0559" name="Text Box 31"/>
          <p:cNvSpPr txBox="1">
            <a:spLocks noChangeArrowheads="1"/>
          </p:cNvSpPr>
          <p:nvPr/>
        </p:nvSpPr>
        <p:spPr bwMode="auto">
          <a:xfrm>
            <a:off x="23622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0560" name="Text Box 32"/>
          <p:cNvSpPr txBox="1">
            <a:spLocks noChangeArrowheads="1"/>
          </p:cNvSpPr>
          <p:nvPr/>
        </p:nvSpPr>
        <p:spPr bwMode="auto">
          <a:xfrm>
            <a:off x="7620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430561" name="Text Box 33"/>
          <p:cNvSpPr txBox="1">
            <a:spLocks noChangeArrowheads="1"/>
          </p:cNvSpPr>
          <p:nvPr/>
        </p:nvSpPr>
        <p:spPr bwMode="auto">
          <a:xfrm>
            <a:off x="2362200" y="2587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C</a:t>
            </a:r>
          </a:p>
        </p:txBody>
      </p:sp>
      <p:sp>
        <p:nvSpPr>
          <p:cNvPr id="1430562" name="Text Box 34"/>
          <p:cNvSpPr txBox="1">
            <a:spLocks noChangeArrowheads="1"/>
          </p:cNvSpPr>
          <p:nvPr/>
        </p:nvSpPr>
        <p:spPr bwMode="auto">
          <a:xfrm>
            <a:off x="3276600" y="2587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E</a:t>
            </a:r>
          </a:p>
        </p:txBody>
      </p:sp>
      <p:sp>
        <p:nvSpPr>
          <p:cNvPr id="1430563" name="Text Box 35"/>
          <p:cNvSpPr txBox="1">
            <a:spLocks noChangeArrowheads="1"/>
          </p:cNvSpPr>
          <p:nvPr/>
        </p:nvSpPr>
        <p:spPr bwMode="auto">
          <a:xfrm>
            <a:off x="17526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H</a:t>
            </a:r>
          </a:p>
        </p:txBody>
      </p:sp>
      <p:sp>
        <p:nvSpPr>
          <p:cNvPr id="1430564" name="Text Box 36"/>
          <p:cNvSpPr txBox="1">
            <a:spLocks noChangeArrowheads="1"/>
          </p:cNvSpPr>
          <p:nvPr/>
        </p:nvSpPr>
        <p:spPr bwMode="auto">
          <a:xfrm>
            <a:off x="4724400" y="2587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I</a:t>
            </a:r>
          </a:p>
        </p:txBody>
      </p:sp>
      <p:sp>
        <p:nvSpPr>
          <p:cNvPr id="1430565" name="Text Box 37"/>
          <p:cNvSpPr txBox="1">
            <a:spLocks noChangeArrowheads="1"/>
          </p:cNvSpPr>
          <p:nvPr/>
        </p:nvSpPr>
        <p:spPr bwMode="auto">
          <a:xfrm>
            <a:off x="5181600" y="1676400"/>
            <a:ext cx="342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11</a:t>
            </a:r>
            <a:r>
              <a:rPr lang="en-US" altLang="en-US" sz="3200">
                <a:latin typeface="Arial" charset="0"/>
              </a:rPr>
              <a:t>11001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78926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Decoding 3</a:t>
            </a:r>
          </a:p>
        </p:txBody>
      </p:sp>
      <p:sp>
        <p:nvSpPr>
          <p:cNvPr id="1431555" name="Oval 3"/>
          <p:cNvSpPr>
            <a:spLocks noChangeArrowheads="1"/>
          </p:cNvSpPr>
          <p:nvPr/>
        </p:nvSpPr>
        <p:spPr bwMode="auto">
          <a:xfrm>
            <a:off x="6096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31556" name="Oval 4"/>
          <p:cNvSpPr>
            <a:spLocks noChangeArrowheads="1"/>
          </p:cNvSpPr>
          <p:nvPr/>
        </p:nvSpPr>
        <p:spPr bwMode="auto">
          <a:xfrm>
            <a:off x="2209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1557" name="Oval 5"/>
          <p:cNvSpPr>
            <a:spLocks noChangeArrowheads="1"/>
          </p:cNvSpPr>
          <p:nvPr/>
        </p:nvSpPr>
        <p:spPr bwMode="auto">
          <a:xfrm>
            <a:off x="31242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31558" name="Oval 6"/>
          <p:cNvSpPr>
            <a:spLocks noChangeArrowheads="1"/>
          </p:cNvSpPr>
          <p:nvPr/>
        </p:nvSpPr>
        <p:spPr bwMode="auto">
          <a:xfrm>
            <a:off x="16002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31559" name="Oval 7"/>
          <p:cNvSpPr>
            <a:spLocks noChangeArrowheads="1"/>
          </p:cNvSpPr>
          <p:nvPr/>
        </p:nvSpPr>
        <p:spPr bwMode="auto">
          <a:xfrm>
            <a:off x="4495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31560" name="Oval 8"/>
          <p:cNvSpPr>
            <a:spLocks noChangeArrowheads="1"/>
          </p:cNvSpPr>
          <p:nvPr/>
        </p:nvSpPr>
        <p:spPr bwMode="auto">
          <a:xfrm>
            <a:off x="1066800" y="30480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1561" name="Text Box 9"/>
          <p:cNvSpPr txBox="1">
            <a:spLocks noChangeArrowheads="1"/>
          </p:cNvSpPr>
          <p:nvPr/>
        </p:nvSpPr>
        <p:spPr bwMode="auto">
          <a:xfrm>
            <a:off x="1219200" y="3197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1562" name="Line 10"/>
          <p:cNvSpPr>
            <a:spLocks noChangeShapeType="1"/>
          </p:cNvSpPr>
          <p:nvPr/>
        </p:nvSpPr>
        <p:spPr bwMode="auto">
          <a:xfrm flipH="1" flipV="1">
            <a:off x="1066800" y="2667000"/>
            <a:ext cx="15240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1563" name="Line 11"/>
          <p:cNvSpPr>
            <a:spLocks noChangeShapeType="1"/>
          </p:cNvSpPr>
          <p:nvPr/>
        </p:nvSpPr>
        <p:spPr bwMode="auto">
          <a:xfrm flipV="1">
            <a:off x="16002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1564" name="Oval 12"/>
          <p:cNvSpPr>
            <a:spLocks noChangeArrowheads="1"/>
          </p:cNvSpPr>
          <p:nvPr/>
        </p:nvSpPr>
        <p:spPr bwMode="auto">
          <a:xfrm>
            <a:off x="1676400" y="40386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1565" name="Text Box 13"/>
          <p:cNvSpPr txBox="1">
            <a:spLocks noChangeArrowheads="1"/>
          </p:cNvSpPr>
          <p:nvPr/>
        </p:nvSpPr>
        <p:spPr bwMode="auto">
          <a:xfrm>
            <a:off x="1752600" y="41878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10</a:t>
            </a:r>
          </a:p>
        </p:txBody>
      </p:sp>
      <p:sp>
        <p:nvSpPr>
          <p:cNvPr id="1431566" name="Line 14"/>
          <p:cNvSpPr>
            <a:spLocks noChangeShapeType="1"/>
          </p:cNvSpPr>
          <p:nvPr/>
        </p:nvSpPr>
        <p:spPr bwMode="auto">
          <a:xfrm flipH="1" flipV="1">
            <a:off x="1676400" y="3657600"/>
            <a:ext cx="15240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1567" name="Line 15"/>
          <p:cNvSpPr>
            <a:spLocks noChangeShapeType="1"/>
          </p:cNvSpPr>
          <p:nvPr/>
        </p:nvSpPr>
        <p:spPr bwMode="auto">
          <a:xfrm flipV="1">
            <a:off x="22098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1568" name="Oval 16"/>
          <p:cNvSpPr>
            <a:spLocks noChangeArrowheads="1"/>
          </p:cNvSpPr>
          <p:nvPr/>
        </p:nvSpPr>
        <p:spPr bwMode="auto">
          <a:xfrm>
            <a:off x="3810000" y="39624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1569" name="Text Box 17"/>
          <p:cNvSpPr txBox="1">
            <a:spLocks noChangeArrowheads="1"/>
          </p:cNvSpPr>
          <p:nvPr/>
        </p:nvSpPr>
        <p:spPr bwMode="auto">
          <a:xfrm>
            <a:off x="3886200" y="41116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15</a:t>
            </a:r>
          </a:p>
        </p:txBody>
      </p:sp>
      <p:sp>
        <p:nvSpPr>
          <p:cNvPr id="1431570" name="Line 18"/>
          <p:cNvSpPr>
            <a:spLocks noChangeShapeType="1"/>
          </p:cNvSpPr>
          <p:nvPr/>
        </p:nvSpPr>
        <p:spPr bwMode="auto">
          <a:xfrm flipH="1" flipV="1">
            <a:off x="38100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1571" name="Line 19"/>
          <p:cNvSpPr>
            <a:spLocks noChangeShapeType="1"/>
          </p:cNvSpPr>
          <p:nvPr/>
        </p:nvSpPr>
        <p:spPr bwMode="auto">
          <a:xfrm flipV="1">
            <a:off x="43434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1572" name="Oval 20"/>
          <p:cNvSpPr>
            <a:spLocks noChangeArrowheads="1"/>
          </p:cNvSpPr>
          <p:nvPr/>
        </p:nvSpPr>
        <p:spPr bwMode="auto">
          <a:xfrm>
            <a:off x="2819400" y="48768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1573" name="Text Box 21"/>
          <p:cNvSpPr txBox="1">
            <a:spLocks noChangeArrowheads="1"/>
          </p:cNvSpPr>
          <p:nvPr/>
        </p:nvSpPr>
        <p:spPr bwMode="auto">
          <a:xfrm>
            <a:off x="2895600" y="50260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25</a:t>
            </a:r>
          </a:p>
        </p:txBody>
      </p:sp>
      <p:sp>
        <p:nvSpPr>
          <p:cNvPr id="1431574" name="Line 22"/>
          <p:cNvSpPr>
            <a:spLocks noChangeShapeType="1"/>
          </p:cNvSpPr>
          <p:nvPr/>
        </p:nvSpPr>
        <p:spPr bwMode="auto">
          <a:xfrm flipH="1" flipV="1">
            <a:off x="2362200" y="4572000"/>
            <a:ext cx="6096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1575" name="Line 23"/>
          <p:cNvSpPr>
            <a:spLocks noChangeShapeType="1"/>
          </p:cNvSpPr>
          <p:nvPr/>
        </p:nvSpPr>
        <p:spPr bwMode="auto">
          <a:xfrm flipV="1">
            <a:off x="3352800" y="45720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1576" name="Text Box 24"/>
          <p:cNvSpPr txBox="1">
            <a:spLocks noChangeArrowheads="1"/>
          </p:cNvSpPr>
          <p:nvPr/>
        </p:nvSpPr>
        <p:spPr bwMode="auto">
          <a:xfrm>
            <a:off x="2270125" y="4762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1577" name="Text Box 25"/>
          <p:cNvSpPr txBox="1">
            <a:spLocks noChangeArrowheads="1"/>
          </p:cNvSpPr>
          <p:nvPr/>
        </p:nvSpPr>
        <p:spPr bwMode="auto">
          <a:xfrm>
            <a:off x="1295400" y="38068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1578" name="Text Box 26"/>
          <p:cNvSpPr txBox="1">
            <a:spLocks noChangeArrowheads="1"/>
          </p:cNvSpPr>
          <p:nvPr/>
        </p:nvSpPr>
        <p:spPr bwMode="auto">
          <a:xfrm>
            <a:off x="6858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1579" name="Text Box 27"/>
          <p:cNvSpPr txBox="1">
            <a:spLocks noChangeArrowheads="1"/>
          </p:cNvSpPr>
          <p:nvPr/>
        </p:nvSpPr>
        <p:spPr bwMode="auto">
          <a:xfrm>
            <a:off x="34290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1580" name="Text Box 28"/>
          <p:cNvSpPr txBox="1">
            <a:spLocks noChangeArrowheads="1"/>
          </p:cNvSpPr>
          <p:nvPr/>
        </p:nvSpPr>
        <p:spPr bwMode="auto">
          <a:xfrm>
            <a:off x="3657600" y="4721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1581" name="Text Box 29"/>
          <p:cNvSpPr txBox="1">
            <a:spLocks noChangeArrowheads="1"/>
          </p:cNvSpPr>
          <p:nvPr/>
        </p:nvSpPr>
        <p:spPr bwMode="auto">
          <a:xfrm>
            <a:off x="44958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1582" name="Text Box 30"/>
          <p:cNvSpPr txBox="1">
            <a:spLocks noChangeArrowheads="1"/>
          </p:cNvSpPr>
          <p:nvPr/>
        </p:nvSpPr>
        <p:spPr bwMode="auto">
          <a:xfrm>
            <a:off x="17526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1583" name="Text Box 31"/>
          <p:cNvSpPr txBox="1">
            <a:spLocks noChangeArrowheads="1"/>
          </p:cNvSpPr>
          <p:nvPr/>
        </p:nvSpPr>
        <p:spPr bwMode="auto">
          <a:xfrm>
            <a:off x="23622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1584" name="Text Box 32"/>
          <p:cNvSpPr txBox="1">
            <a:spLocks noChangeArrowheads="1"/>
          </p:cNvSpPr>
          <p:nvPr/>
        </p:nvSpPr>
        <p:spPr bwMode="auto">
          <a:xfrm>
            <a:off x="7620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431585" name="Text Box 33"/>
          <p:cNvSpPr txBox="1">
            <a:spLocks noChangeArrowheads="1"/>
          </p:cNvSpPr>
          <p:nvPr/>
        </p:nvSpPr>
        <p:spPr bwMode="auto">
          <a:xfrm>
            <a:off x="2362200" y="2587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C</a:t>
            </a:r>
          </a:p>
        </p:txBody>
      </p:sp>
      <p:sp>
        <p:nvSpPr>
          <p:cNvPr id="1431586" name="Text Box 34"/>
          <p:cNvSpPr txBox="1">
            <a:spLocks noChangeArrowheads="1"/>
          </p:cNvSpPr>
          <p:nvPr/>
        </p:nvSpPr>
        <p:spPr bwMode="auto">
          <a:xfrm>
            <a:off x="3276600" y="2587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E</a:t>
            </a:r>
          </a:p>
        </p:txBody>
      </p:sp>
      <p:sp>
        <p:nvSpPr>
          <p:cNvPr id="1431587" name="Text Box 35"/>
          <p:cNvSpPr txBox="1">
            <a:spLocks noChangeArrowheads="1"/>
          </p:cNvSpPr>
          <p:nvPr/>
        </p:nvSpPr>
        <p:spPr bwMode="auto">
          <a:xfrm>
            <a:off x="17526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H</a:t>
            </a:r>
          </a:p>
        </p:txBody>
      </p:sp>
      <p:sp>
        <p:nvSpPr>
          <p:cNvPr id="1431588" name="Text Box 36"/>
          <p:cNvSpPr txBox="1">
            <a:spLocks noChangeArrowheads="1"/>
          </p:cNvSpPr>
          <p:nvPr/>
        </p:nvSpPr>
        <p:spPr bwMode="auto">
          <a:xfrm>
            <a:off x="4724400" y="2587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I</a:t>
            </a:r>
          </a:p>
        </p:txBody>
      </p:sp>
      <p:sp>
        <p:nvSpPr>
          <p:cNvPr id="1431589" name="Text Box 37"/>
          <p:cNvSpPr txBox="1">
            <a:spLocks noChangeArrowheads="1"/>
          </p:cNvSpPr>
          <p:nvPr/>
        </p:nvSpPr>
        <p:spPr bwMode="auto">
          <a:xfrm>
            <a:off x="5181600" y="1676400"/>
            <a:ext cx="3429000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111</a:t>
            </a:r>
            <a:r>
              <a:rPr lang="en-US" altLang="en-US" sz="3200">
                <a:latin typeface="Arial" charset="0"/>
              </a:rPr>
              <a:t>1001</a:t>
            </a:r>
          </a:p>
          <a:p>
            <a:pPr algn="ctr">
              <a:spcBef>
                <a:spcPct val="50000"/>
              </a:spcBef>
            </a:pPr>
            <a:endParaRPr lang="en-US" altLang="en-US" sz="3200"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65611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Decoding 4</a:t>
            </a:r>
          </a:p>
        </p:txBody>
      </p:sp>
      <p:sp>
        <p:nvSpPr>
          <p:cNvPr id="1432579" name="Oval 3"/>
          <p:cNvSpPr>
            <a:spLocks noChangeArrowheads="1"/>
          </p:cNvSpPr>
          <p:nvPr/>
        </p:nvSpPr>
        <p:spPr bwMode="auto">
          <a:xfrm>
            <a:off x="6096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32580" name="Oval 4"/>
          <p:cNvSpPr>
            <a:spLocks noChangeArrowheads="1"/>
          </p:cNvSpPr>
          <p:nvPr/>
        </p:nvSpPr>
        <p:spPr bwMode="auto">
          <a:xfrm>
            <a:off x="2209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2581" name="Oval 5"/>
          <p:cNvSpPr>
            <a:spLocks noChangeArrowheads="1"/>
          </p:cNvSpPr>
          <p:nvPr/>
        </p:nvSpPr>
        <p:spPr bwMode="auto">
          <a:xfrm>
            <a:off x="31242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32582" name="Oval 6"/>
          <p:cNvSpPr>
            <a:spLocks noChangeArrowheads="1"/>
          </p:cNvSpPr>
          <p:nvPr/>
        </p:nvSpPr>
        <p:spPr bwMode="auto">
          <a:xfrm>
            <a:off x="16002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32583" name="Oval 7"/>
          <p:cNvSpPr>
            <a:spLocks noChangeArrowheads="1"/>
          </p:cNvSpPr>
          <p:nvPr/>
        </p:nvSpPr>
        <p:spPr bwMode="auto">
          <a:xfrm>
            <a:off x="4495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32584" name="Oval 8"/>
          <p:cNvSpPr>
            <a:spLocks noChangeArrowheads="1"/>
          </p:cNvSpPr>
          <p:nvPr/>
        </p:nvSpPr>
        <p:spPr bwMode="auto">
          <a:xfrm>
            <a:off x="1066800" y="30480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2585" name="Text Box 9"/>
          <p:cNvSpPr txBox="1">
            <a:spLocks noChangeArrowheads="1"/>
          </p:cNvSpPr>
          <p:nvPr/>
        </p:nvSpPr>
        <p:spPr bwMode="auto">
          <a:xfrm>
            <a:off x="1219200" y="3197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2586" name="Line 10"/>
          <p:cNvSpPr>
            <a:spLocks noChangeShapeType="1"/>
          </p:cNvSpPr>
          <p:nvPr/>
        </p:nvSpPr>
        <p:spPr bwMode="auto">
          <a:xfrm flipH="1" flipV="1">
            <a:off x="10668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2587" name="Line 11"/>
          <p:cNvSpPr>
            <a:spLocks noChangeShapeType="1"/>
          </p:cNvSpPr>
          <p:nvPr/>
        </p:nvSpPr>
        <p:spPr bwMode="auto">
          <a:xfrm flipV="1">
            <a:off x="16002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2588" name="Oval 12"/>
          <p:cNvSpPr>
            <a:spLocks noChangeArrowheads="1"/>
          </p:cNvSpPr>
          <p:nvPr/>
        </p:nvSpPr>
        <p:spPr bwMode="auto">
          <a:xfrm>
            <a:off x="1676400" y="40386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2589" name="Text Box 13"/>
          <p:cNvSpPr txBox="1">
            <a:spLocks noChangeArrowheads="1"/>
          </p:cNvSpPr>
          <p:nvPr/>
        </p:nvSpPr>
        <p:spPr bwMode="auto">
          <a:xfrm>
            <a:off x="1752600" y="41878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10</a:t>
            </a:r>
          </a:p>
        </p:txBody>
      </p:sp>
      <p:sp>
        <p:nvSpPr>
          <p:cNvPr id="1432590" name="Line 14"/>
          <p:cNvSpPr>
            <a:spLocks noChangeShapeType="1"/>
          </p:cNvSpPr>
          <p:nvPr/>
        </p:nvSpPr>
        <p:spPr bwMode="auto">
          <a:xfrm flipH="1" flipV="1">
            <a:off x="16764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2591" name="Line 15"/>
          <p:cNvSpPr>
            <a:spLocks noChangeShapeType="1"/>
          </p:cNvSpPr>
          <p:nvPr/>
        </p:nvSpPr>
        <p:spPr bwMode="auto">
          <a:xfrm flipV="1">
            <a:off x="22098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2592" name="Oval 16"/>
          <p:cNvSpPr>
            <a:spLocks noChangeArrowheads="1"/>
          </p:cNvSpPr>
          <p:nvPr/>
        </p:nvSpPr>
        <p:spPr bwMode="auto">
          <a:xfrm>
            <a:off x="3810000" y="39624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2593" name="Text Box 17"/>
          <p:cNvSpPr txBox="1">
            <a:spLocks noChangeArrowheads="1"/>
          </p:cNvSpPr>
          <p:nvPr/>
        </p:nvSpPr>
        <p:spPr bwMode="auto">
          <a:xfrm>
            <a:off x="3886200" y="41116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15</a:t>
            </a:r>
          </a:p>
        </p:txBody>
      </p:sp>
      <p:sp>
        <p:nvSpPr>
          <p:cNvPr id="1432594" name="Line 18"/>
          <p:cNvSpPr>
            <a:spLocks noChangeShapeType="1"/>
          </p:cNvSpPr>
          <p:nvPr/>
        </p:nvSpPr>
        <p:spPr bwMode="auto">
          <a:xfrm flipH="1" flipV="1">
            <a:off x="38100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2595" name="Line 19"/>
          <p:cNvSpPr>
            <a:spLocks noChangeShapeType="1"/>
          </p:cNvSpPr>
          <p:nvPr/>
        </p:nvSpPr>
        <p:spPr bwMode="auto">
          <a:xfrm flipV="1">
            <a:off x="43434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2596" name="Oval 20"/>
          <p:cNvSpPr>
            <a:spLocks noChangeArrowheads="1"/>
          </p:cNvSpPr>
          <p:nvPr/>
        </p:nvSpPr>
        <p:spPr bwMode="auto">
          <a:xfrm>
            <a:off x="2819400" y="48768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2597" name="Text Box 21"/>
          <p:cNvSpPr txBox="1">
            <a:spLocks noChangeArrowheads="1"/>
          </p:cNvSpPr>
          <p:nvPr/>
        </p:nvSpPr>
        <p:spPr bwMode="auto">
          <a:xfrm>
            <a:off x="2895600" y="50260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25</a:t>
            </a:r>
          </a:p>
        </p:txBody>
      </p:sp>
      <p:sp>
        <p:nvSpPr>
          <p:cNvPr id="1432598" name="Line 22"/>
          <p:cNvSpPr>
            <a:spLocks noChangeShapeType="1"/>
          </p:cNvSpPr>
          <p:nvPr/>
        </p:nvSpPr>
        <p:spPr bwMode="auto">
          <a:xfrm flipH="1" flipV="1">
            <a:off x="2362200" y="4572000"/>
            <a:ext cx="6096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2599" name="Line 23"/>
          <p:cNvSpPr>
            <a:spLocks noChangeShapeType="1"/>
          </p:cNvSpPr>
          <p:nvPr/>
        </p:nvSpPr>
        <p:spPr bwMode="auto">
          <a:xfrm flipV="1">
            <a:off x="3352800" y="45720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2600" name="Text Box 24"/>
          <p:cNvSpPr txBox="1">
            <a:spLocks noChangeArrowheads="1"/>
          </p:cNvSpPr>
          <p:nvPr/>
        </p:nvSpPr>
        <p:spPr bwMode="auto">
          <a:xfrm>
            <a:off x="2270125" y="4762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2601" name="Text Box 25"/>
          <p:cNvSpPr txBox="1">
            <a:spLocks noChangeArrowheads="1"/>
          </p:cNvSpPr>
          <p:nvPr/>
        </p:nvSpPr>
        <p:spPr bwMode="auto">
          <a:xfrm>
            <a:off x="1295400" y="38068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2602" name="Text Box 26"/>
          <p:cNvSpPr txBox="1">
            <a:spLocks noChangeArrowheads="1"/>
          </p:cNvSpPr>
          <p:nvPr/>
        </p:nvSpPr>
        <p:spPr bwMode="auto">
          <a:xfrm>
            <a:off x="6858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2603" name="Text Box 27"/>
          <p:cNvSpPr txBox="1">
            <a:spLocks noChangeArrowheads="1"/>
          </p:cNvSpPr>
          <p:nvPr/>
        </p:nvSpPr>
        <p:spPr bwMode="auto">
          <a:xfrm>
            <a:off x="34290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2604" name="Text Box 28"/>
          <p:cNvSpPr txBox="1">
            <a:spLocks noChangeArrowheads="1"/>
          </p:cNvSpPr>
          <p:nvPr/>
        </p:nvSpPr>
        <p:spPr bwMode="auto">
          <a:xfrm>
            <a:off x="3657600" y="4721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2605" name="Text Box 29"/>
          <p:cNvSpPr txBox="1">
            <a:spLocks noChangeArrowheads="1"/>
          </p:cNvSpPr>
          <p:nvPr/>
        </p:nvSpPr>
        <p:spPr bwMode="auto">
          <a:xfrm>
            <a:off x="44958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2606" name="Text Box 30"/>
          <p:cNvSpPr txBox="1">
            <a:spLocks noChangeArrowheads="1"/>
          </p:cNvSpPr>
          <p:nvPr/>
        </p:nvSpPr>
        <p:spPr bwMode="auto">
          <a:xfrm>
            <a:off x="17526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2607" name="Text Box 31"/>
          <p:cNvSpPr txBox="1">
            <a:spLocks noChangeArrowheads="1"/>
          </p:cNvSpPr>
          <p:nvPr/>
        </p:nvSpPr>
        <p:spPr bwMode="auto">
          <a:xfrm>
            <a:off x="23622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2608" name="Text Box 32"/>
          <p:cNvSpPr txBox="1">
            <a:spLocks noChangeArrowheads="1"/>
          </p:cNvSpPr>
          <p:nvPr/>
        </p:nvSpPr>
        <p:spPr bwMode="auto">
          <a:xfrm>
            <a:off x="7620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432609" name="Text Box 33"/>
          <p:cNvSpPr txBox="1">
            <a:spLocks noChangeArrowheads="1"/>
          </p:cNvSpPr>
          <p:nvPr/>
        </p:nvSpPr>
        <p:spPr bwMode="auto">
          <a:xfrm>
            <a:off x="2362200" y="2587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C</a:t>
            </a:r>
          </a:p>
        </p:txBody>
      </p:sp>
      <p:sp>
        <p:nvSpPr>
          <p:cNvPr id="1432610" name="Text Box 34"/>
          <p:cNvSpPr txBox="1">
            <a:spLocks noChangeArrowheads="1"/>
          </p:cNvSpPr>
          <p:nvPr/>
        </p:nvSpPr>
        <p:spPr bwMode="auto">
          <a:xfrm>
            <a:off x="3276600" y="2587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E</a:t>
            </a:r>
          </a:p>
        </p:txBody>
      </p:sp>
      <p:sp>
        <p:nvSpPr>
          <p:cNvPr id="1432611" name="Text Box 35"/>
          <p:cNvSpPr txBox="1">
            <a:spLocks noChangeArrowheads="1"/>
          </p:cNvSpPr>
          <p:nvPr/>
        </p:nvSpPr>
        <p:spPr bwMode="auto">
          <a:xfrm>
            <a:off x="17526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H</a:t>
            </a:r>
          </a:p>
        </p:txBody>
      </p:sp>
      <p:sp>
        <p:nvSpPr>
          <p:cNvPr id="1432612" name="Text Box 36"/>
          <p:cNvSpPr txBox="1">
            <a:spLocks noChangeArrowheads="1"/>
          </p:cNvSpPr>
          <p:nvPr/>
        </p:nvSpPr>
        <p:spPr bwMode="auto">
          <a:xfrm>
            <a:off x="4724400" y="2587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I</a:t>
            </a:r>
          </a:p>
        </p:txBody>
      </p:sp>
      <p:sp>
        <p:nvSpPr>
          <p:cNvPr id="1432613" name="Text Box 37"/>
          <p:cNvSpPr txBox="1">
            <a:spLocks noChangeArrowheads="1"/>
          </p:cNvSpPr>
          <p:nvPr/>
        </p:nvSpPr>
        <p:spPr bwMode="auto">
          <a:xfrm>
            <a:off x="5181600" y="1676400"/>
            <a:ext cx="3429000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111</a:t>
            </a:r>
            <a:r>
              <a:rPr lang="en-US" altLang="en-US" sz="3200">
                <a:solidFill>
                  <a:schemeClr val="accent2"/>
                </a:solidFill>
                <a:latin typeface="Arial" charset="0"/>
              </a:rPr>
              <a:t>1</a:t>
            </a:r>
            <a:r>
              <a:rPr lang="en-US" altLang="en-US" sz="3200">
                <a:latin typeface="Arial" charset="0"/>
              </a:rPr>
              <a:t>001</a:t>
            </a:r>
          </a:p>
          <a:p>
            <a:pPr algn="ctr">
              <a:spcBef>
                <a:spcPct val="50000"/>
              </a:spcBef>
            </a:pPr>
            <a:endParaRPr lang="en-US" altLang="en-US" sz="3200"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88721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Decoding 5</a:t>
            </a:r>
          </a:p>
        </p:txBody>
      </p:sp>
      <p:sp>
        <p:nvSpPr>
          <p:cNvPr id="1433603" name="Oval 3"/>
          <p:cNvSpPr>
            <a:spLocks noChangeArrowheads="1"/>
          </p:cNvSpPr>
          <p:nvPr/>
        </p:nvSpPr>
        <p:spPr bwMode="auto">
          <a:xfrm>
            <a:off x="6096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33604" name="Oval 4"/>
          <p:cNvSpPr>
            <a:spLocks noChangeArrowheads="1"/>
          </p:cNvSpPr>
          <p:nvPr/>
        </p:nvSpPr>
        <p:spPr bwMode="auto">
          <a:xfrm>
            <a:off x="2209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3605" name="Oval 5"/>
          <p:cNvSpPr>
            <a:spLocks noChangeArrowheads="1"/>
          </p:cNvSpPr>
          <p:nvPr/>
        </p:nvSpPr>
        <p:spPr bwMode="auto">
          <a:xfrm>
            <a:off x="31242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33606" name="Oval 6"/>
          <p:cNvSpPr>
            <a:spLocks noChangeArrowheads="1"/>
          </p:cNvSpPr>
          <p:nvPr/>
        </p:nvSpPr>
        <p:spPr bwMode="auto">
          <a:xfrm>
            <a:off x="16002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33607" name="Oval 7"/>
          <p:cNvSpPr>
            <a:spLocks noChangeArrowheads="1"/>
          </p:cNvSpPr>
          <p:nvPr/>
        </p:nvSpPr>
        <p:spPr bwMode="auto">
          <a:xfrm>
            <a:off x="4495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33608" name="Oval 8"/>
          <p:cNvSpPr>
            <a:spLocks noChangeArrowheads="1"/>
          </p:cNvSpPr>
          <p:nvPr/>
        </p:nvSpPr>
        <p:spPr bwMode="auto">
          <a:xfrm>
            <a:off x="1066800" y="30480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3609" name="Text Box 9"/>
          <p:cNvSpPr txBox="1">
            <a:spLocks noChangeArrowheads="1"/>
          </p:cNvSpPr>
          <p:nvPr/>
        </p:nvSpPr>
        <p:spPr bwMode="auto">
          <a:xfrm>
            <a:off x="1219200" y="3197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3610" name="Line 10"/>
          <p:cNvSpPr>
            <a:spLocks noChangeShapeType="1"/>
          </p:cNvSpPr>
          <p:nvPr/>
        </p:nvSpPr>
        <p:spPr bwMode="auto">
          <a:xfrm flipH="1" flipV="1">
            <a:off x="10668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11" name="Line 11"/>
          <p:cNvSpPr>
            <a:spLocks noChangeShapeType="1"/>
          </p:cNvSpPr>
          <p:nvPr/>
        </p:nvSpPr>
        <p:spPr bwMode="auto">
          <a:xfrm flipV="1">
            <a:off x="16002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12" name="Oval 12"/>
          <p:cNvSpPr>
            <a:spLocks noChangeArrowheads="1"/>
          </p:cNvSpPr>
          <p:nvPr/>
        </p:nvSpPr>
        <p:spPr bwMode="auto">
          <a:xfrm>
            <a:off x="1676400" y="40386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3613" name="Text Box 13"/>
          <p:cNvSpPr txBox="1">
            <a:spLocks noChangeArrowheads="1"/>
          </p:cNvSpPr>
          <p:nvPr/>
        </p:nvSpPr>
        <p:spPr bwMode="auto">
          <a:xfrm>
            <a:off x="1752600" y="41878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10</a:t>
            </a:r>
          </a:p>
        </p:txBody>
      </p:sp>
      <p:sp>
        <p:nvSpPr>
          <p:cNvPr id="1433614" name="Line 14"/>
          <p:cNvSpPr>
            <a:spLocks noChangeShapeType="1"/>
          </p:cNvSpPr>
          <p:nvPr/>
        </p:nvSpPr>
        <p:spPr bwMode="auto">
          <a:xfrm flipH="1" flipV="1">
            <a:off x="16764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15" name="Line 15"/>
          <p:cNvSpPr>
            <a:spLocks noChangeShapeType="1"/>
          </p:cNvSpPr>
          <p:nvPr/>
        </p:nvSpPr>
        <p:spPr bwMode="auto">
          <a:xfrm flipV="1">
            <a:off x="2209800" y="3657600"/>
            <a:ext cx="1524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16" name="Oval 16"/>
          <p:cNvSpPr>
            <a:spLocks noChangeArrowheads="1"/>
          </p:cNvSpPr>
          <p:nvPr/>
        </p:nvSpPr>
        <p:spPr bwMode="auto">
          <a:xfrm>
            <a:off x="3810000" y="39624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3617" name="Text Box 17"/>
          <p:cNvSpPr txBox="1">
            <a:spLocks noChangeArrowheads="1"/>
          </p:cNvSpPr>
          <p:nvPr/>
        </p:nvSpPr>
        <p:spPr bwMode="auto">
          <a:xfrm>
            <a:off x="3886200" y="41116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15</a:t>
            </a:r>
          </a:p>
        </p:txBody>
      </p:sp>
      <p:sp>
        <p:nvSpPr>
          <p:cNvPr id="1433618" name="Line 18"/>
          <p:cNvSpPr>
            <a:spLocks noChangeShapeType="1"/>
          </p:cNvSpPr>
          <p:nvPr/>
        </p:nvSpPr>
        <p:spPr bwMode="auto">
          <a:xfrm flipH="1" flipV="1">
            <a:off x="38100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19" name="Line 19"/>
          <p:cNvSpPr>
            <a:spLocks noChangeShapeType="1"/>
          </p:cNvSpPr>
          <p:nvPr/>
        </p:nvSpPr>
        <p:spPr bwMode="auto">
          <a:xfrm flipV="1">
            <a:off x="43434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20" name="Oval 20"/>
          <p:cNvSpPr>
            <a:spLocks noChangeArrowheads="1"/>
          </p:cNvSpPr>
          <p:nvPr/>
        </p:nvSpPr>
        <p:spPr bwMode="auto">
          <a:xfrm>
            <a:off x="2819400" y="48768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3621" name="Text Box 21"/>
          <p:cNvSpPr txBox="1">
            <a:spLocks noChangeArrowheads="1"/>
          </p:cNvSpPr>
          <p:nvPr/>
        </p:nvSpPr>
        <p:spPr bwMode="auto">
          <a:xfrm>
            <a:off x="2895600" y="50260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25</a:t>
            </a:r>
          </a:p>
        </p:txBody>
      </p:sp>
      <p:sp>
        <p:nvSpPr>
          <p:cNvPr id="1433622" name="Line 22"/>
          <p:cNvSpPr>
            <a:spLocks noChangeShapeType="1"/>
          </p:cNvSpPr>
          <p:nvPr/>
        </p:nvSpPr>
        <p:spPr bwMode="auto">
          <a:xfrm flipH="1" flipV="1">
            <a:off x="2362200" y="4572000"/>
            <a:ext cx="609600" cy="30480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23" name="Line 23"/>
          <p:cNvSpPr>
            <a:spLocks noChangeShapeType="1"/>
          </p:cNvSpPr>
          <p:nvPr/>
        </p:nvSpPr>
        <p:spPr bwMode="auto">
          <a:xfrm flipV="1">
            <a:off x="3352800" y="45720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24" name="Text Box 24"/>
          <p:cNvSpPr txBox="1">
            <a:spLocks noChangeArrowheads="1"/>
          </p:cNvSpPr>
          <p:nvPr/>
        </p:nvSpPr>
        <p:spPr bwMode="auto">
          <a:xfrm>
            <a:off x="2270125" y="4762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3625" name="Text Box 25"/>
          <p:cNvSpPr txBox="1">
            <a:spLocks noChangeArrowheads="1"/>
          </p:cNvSpPr>
          <p:nvPr/>
        </p:nvSpPr>
        <p:spPr bwMode="auto">
          <a:xfrm>
            <a:off x="1295400" y="38068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3626" name="Text Box 26"/>
          <p:cNvSpPr txBox="1">
            <a:spLocks noChangeArrowheads="1"/>
          </p:cNvSpPr>
          <p:nvPr/>
        </p:nvSpPr>
        <p:spPr bwMode="auto">
          <a:xfrm>
            <a:off x="6858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3627" name="Text Box 27"/>
          <p:cNvSpPr txBox="1">
            <a:spLocks noChangeArrowheads="1"/>
          </p:cNvSpPr>
          <p:nvPr/>
        </p:nvSpPr>
        <p:spPr bwMode="auto">
          <a:xfrm>
            <a:off x="34290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3628" name="Text Box 28"/>
          <p:cNvSpPr txBox="1">
            <a:spLocks noChangeArrowheads="1"/>
          </p:cNvSpPr>
          <p:nvPr/>
        </p:nvSpPr>
        <p:spPr bwMode="auto">
          <a:xfrm>
            <a:off x="3657600" y="4721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3629" name="Text Box 29"/>
          <p:cNvSpPr txBox="1">
            <a:spLocks noChangeArrowheads="1"/>
          </p:cNvSpPr>
          <p:nvPr/>
        </p:nvSpPr>
        <p:spPr bwMode="auto">
          <a:xfrm>
            <a:off x="44958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3630" name="Text Box 30"/>
          <p:cNvSpPr txBox="1">
            <a:spLocks noChangeArrowheads="1"/>
          </p:cNvSpPr>
          <p:nvPr/>
        </p:nvSpPr>
        <p:spPr bwMode="auto">
          <a:xfrm>
            <a:off x="17526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3631" name="Text Box 31"/>
          <p:cNvSpPr txBox="1">
            <a:spLocks noChangeArrowheads="1"/>
          </p:cNvSpPr>
          <p:nvPr/>
        </p:nvSpPr>
        <p:spPr bwMode="auto">
          <a:xfrm>
            <a:off x="23622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3632" name="Text Box 32"/>
          <p:cNvSpPr txBox="1">
            <a:spLocks noChangeArrowheads="1"/>
          </p:cNvSpPr>
          <p:nvPr/>
        </p:nvSpPr>
        <p:spPr bwMode="auto">
          <a:xfrm>
            <a:off x="7620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433633" name="Text Box 33"/>
          <p:cNvSpPr txBox="1">
            <a:spLocks noChangeArrowheads="1"/>
          </p:cNvSpPr>
          <p:nvPr/>
        </p:nvSpPr>
        <p:spPr bwMode="auto">
          <a:xfrm>
            <a:off x="2362200" y="2587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C</a:t>
            </a:r>
          </a:p>
        </p:txBody>
      </p:sp>
      <p:sp>
        <p:nvSpPr>
          <p:cNvPr id="1433634" name="Text Box 34"/>
          <p:cNvSpPr txBox="1">
            <a:spLocks noChangeArrowheads="1"/>
          </p:cNvSpPr>
          <p:nvPr/>
        </p:nvSpPr>
        <p:spPr bwMode="auto">
          <a:xfrm>
            <a:off x="3276600" y="2587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E</a:t>
            </a:r>
          </a:p>
        </p:txBody>
      </p:sp>
      <p:sp>
        <p:nvSpPr>
          <p:cNvPr id="1433635" name="Text Box 35"/>
          <p:cNvSpPr txBox="1">
            <a:spLocks noChangeArrowheads="1"/>
          </p:cNvSpPr>
          <p:nvPr/>
        </p:nvSpPr>
        <p:spPr bwMode="auto">
          <a:xfrm>
            <a:off x="17526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H</a:t>
            </a:r>
          </a:p>
        </p:txBody>
      </p:sp>
      <p:sp>
        <p:nvSpPr>
          <p:cNvPr id="1433636" name="Text Box 36"/>
          <p:cNvSpPr txBox="1">
            <a:spLocks noChangeArrowheads="1"/>
          </p:cNvSpPr>
          <p:nvPr/>
        </p:nvSpPr>
        <p:spPr bwMode="auto">
          <a:xfrm>
            <a:off x="4724400" y="2587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I</a:t>
            </a:r>
          </a:p>
        </p:txBody>
      </p:sp>
      <p:sp>
        <p:nvSpPr>
          <p:cNvPr id="1433637" name="Text Box 37"/>
          <p:cNvSpPr txBox="1">
            <a:spLocks noChangeArrowheads="1"/>
          </p:cNvSpPr>
          <p:nvPr/>
        </p:nvSpPr>
        <p:spPr bwMode="auto">
          <a:xfrm>
            <a:off x="5181600" y="1676400"/>
            <a:ext cx="3429000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111</a:t>
            </a:r>
            <a:r>
              <a:rPr lang="en-US" altLang="en-US" sz="3200">
                <a:solidFill>
                  <a:schemeClr val="accent2"/>
                </a:solidFill>
                <a:latin typeface="Arial" charset="0"/>
              </a:rPr>
              <a:t>10</a:t>
            </a:r>
            <a:r>
              <a:rPr lang="en-US" altLang="en-US" sz="3200">
                <a:latin typeface="Arial" charset="0"/>
              </a:rPr>
              <a:t>01</a:t>
            </a:r>
          </a:p>
          <a:p>
            <a:pPr algn="ctr">
              <a:spcBef>
                <a:spcPct val="50000"/>
              </a:spcBef>
            </a:pPr>
            <a:endParaRPr lang="en-US" altLang="en-US" sz="3200"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A</a:t>
            </a:r>
            <a:r>
              <a:rPr lang="en-US" altLang="en-US" sz="3200">
                <a:solidFill>
                  <a:schemeClr val="accent2"/>
                </a:solidFill>
                <a:latin typeface="Arial" charset="0"/>
              </a:rPr>
              <a:t>C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0887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Decoding 6</a:t>
            </a:r>
          </a:p>
        </p:txBody>
      </p:sp>
      <p:sp>
        <p:nvSpPr>
          <p:cNvPr id="1434627" name="Oval 3"/>
          <p:cNvSpPr>
            <a:spLocks noChangeArrowheads="1"/>
          </p:cNvSpPr>
          <p:nvPr/>
        </p:nvSpPr>
        <p:spPr bwMode="auto">
          <a:xfrm>
            <a:off x="6096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34628" name="Oval 4"/>
          <p:cNvSpPr>
            <a:spLocks noChangeArrowheads="1"/>
          </p:cNvSpPr>
          <p:nvPr/>
        </p:nvSpPr>
        <p:spPr bwMode="auto">
          <a:xfrm>
            <a:off x="2209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4629" name="Oval 5"/>
          <p:cNvSpPr>
            <a:spLocks noChangeArrowheads="1"/>
          </p:cNvSpPr>
          <p:nvPr/>
        </p:nvSpPr>
        <p:spPr bwMode="auto">
          <a:xfrm>
            <a:off x="31242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34630" name="Oval 6"/>
          <p:cNvSpPr>
            <a:spLocks noChangeArrowheads="1"/>
          </p:cNvSpPr>
          <p:nvPr/>
        </p:nvSpPr>
        <p:spPr bwMode="auto">
          <a:xfrm>
            <a:off x="16002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34631" name="Oval 7"/>
          <p:cNvSpPr>
            <a:spLocks noChangeArrowheads="1"/>
          </p:cNvSpPr>
          <p:nvPr/>
        </p:nvSpPr>
        <p:spPr bwMode="auto">
          <a:xfrm>
            <a:off x="4495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34632" name="Oval 8"/>
          <p:cNvSpPr>
            <a:spLocks noChangeArrowheads="1"/>
          </p:cNvSpPr>
          <p:nvPr/>
        </p:nvSpPr>
        <p:spPr bwMode="auto">
          <a:xfrm>
            <a:off x="1066800" y="30480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4633" name="Text Box 9"/>
          <p:cNvSpPr txBox="1">
            <a:spLocks noChangeArrowheads="1"/>
          </p:cNvSpPr>
          <p:nvPr/>
        </p:nvSpPr>
        <p:spPr bwMode="auto">
          <a:xfrm>
            <a:off x="1219200" y="3197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4634" name="Line 10"/>
          <p:cNvSpPr>
            <a:spLocks noChangeShapeType="1"/>
          </p:cNvSpPr>
          <p:nvPr/>
        </p:nvSpPr>
        <p:spPr bwMode="auto">
          <a:xfrm flipH="1" flipV="1">
            <a:off x="10668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35" name="Line 11"/>
          <p:cNvSpPr>
            <a:spLocks noChangeShapeType="1"/>
          </p:cNvSpPr>
          <p:nvPr/>
        </p:nvSpPr>
        <p:spPr bwMode="auto">
          <a:xfrm flipV="1">
            <a:off x="16002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36" name="Oval 12"/>
          <p:cNvSpPr>
            <a:spLocks noChangeArrowheads="1"/>
          </p:cNvSpPr>
          <p:nvPr/>
        </p:nvSpPr>
        <p:spPr bwMode="auto">
          <a:xfrm>
            <a:off x="1676400" y="40386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4637" name="Text Box 13"/>
          <p:cNvSpPr txBox="1">
            <a:spLocks noChangeArrowheads="1"/>
          </p:cNvSpPr>
          <p:nvPr/>
        </p:nvSpPr>
        <p:spPr bwMode="auto">
          <a:xfrm>
            <a:off x="1752600" y="41878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10</a:t>
            </a:r>
          </a:p>
        </p:txBody>
      </p:sp>
      <p:sp>
        <p:nvSpPr>
          <p:cNvPr id="1434638" name="Line 14"/>
          <p:cNvSpPr>
            <a:spLocks noChangeShapeType="1"/>
          </p:cNvSpPr>
          <p:nvPr/>
        </p:nvSpPr>
        <p:spPr bwMode="auto">
          <a:xfrm flipH="1" flipV="1">
            <a:off x="16764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39" name="Line 15"/>
          <p:cNvSpPr>
            <a:spLocks noChangeShapeType="1"/>
          </p:cNvSpPr>
          <p:nvPr/>
        </p:nvSpPr>
        <p:spPr bwMode="auto">
          <a:xfrm flipV="1">
            <a:off x="22098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40" name="Oval 16"/>
          <p:cNvSpPr>
            <a:spLocks noChangeArrowheads="1"/>
          </p:cNvSpPr>
          <p:nvPr/>
        </p:nvSpPr>
        <p:spPr bwMode="auto">
          <a:xfrm>
            <a:off x="3810000" y="39624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4641" name="Text Box 17"/>
          <p:cNvSpPr txBox="1">
            <a:spLocks noChangeArrowheads="1"/>
          </p:cNvSpPr>
          <p:nvPr/>
        </p:nvSpPr>
        <p:spPr bwMode="auto">
          <a:xfrm>
            <a:off x="3886200" y="41116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15</a:t>
            </a:r>
          </a:p>
        </p:txBody>
      </p:sp>
      <p:sp>
        <p:nvSpPr>
          <p:cNvPr id="1434642" name="Line 18"/>
          <p:cNvSpPr>
            <a:spLocks noChangeShapeType="1"/>
          </p:cNvSpPr>
          <p:nvPr/>
        </p:nvSpPr>
        <p:spPr bwMode="auto">
          <a:xfrm flipH="1" flipV="1">
            <a:off x="38100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43" name="Line 19"/>
          <p:cNvSpPr>
            <a:spLocks noChangeShapeType="1"/>
          </p:cNvSpPr>
          <p:nvPr/>
        </p:nvSpPr>
        <p:spPr bwMode="auto">
          <a:xfrm flipV="1">
            <a:off x="43434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44" name="Oval 20"/>
          <p:cNvSpPr>
            <a:spLocks noChangeArrowheads="1"/>
          </p:cNvSpPr>
          <p:nvPr/>
        </p:nvSpPr>
        <p:spPr bwMode="auto">
          <a:xfrm>
            <a:off x="2819400" y="48768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4645" name="Text Box 21"/>
          <p:cNvSpPr txBox="1">
            <a:spLocks noChangeArrowheads="1"/>
          </p:cNvSpPr>
          <p:nvPr/>
        </p:nvSpPr>
        <p:spPr bwMode="auto">
          <a:xfrm>
            <a:off x="2895600" y="50260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25</a:t>
            </a:r>
          </a:p>
        </p:txBody>
      </p:sp>
      <p:sp>
        <p:nvSpPr>
          <p:cNvPr id="1434646" name="Line 22"/>
          <p:cNvSpPr>
            <a:spLocks noChangeShapeType="1"/>
          </p:cNvSpPr>
          <p:nvPr/>
        </p:nvSpPr>
        <p:spPr bwMode="auto">
          <a:xfrm flipH="1" flipV="1">
            <a:off x="2362200" y="4572000"/>
            <a:ext cx="6096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47" name="Line 23"/>
          <p:cNvSpPr>
            <a:spLocks noChangeShapeType="1"/>
          </p:cNvSpPr>
          <p:nvPr/>
        </p:nvSpPr>
        <p:spPr bwMode="auto">
          <a:xfrm flipV="1">
            <a:off x="3352800" y="4572000"/>
            <a:ext cx="533400" cy="30480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48" name="Text Box 24"/>
          <p:cNvSpPr txBox="1">
            <a:spLocks noChangeArrowheads="1"/>
          </p:cNvSpPr>
          <p:nvPr/>
        </p:nvSpPr>
        <p:spPr bwMode="auto">
          <a:xfrm>
            <a:off x="2270125" y="4762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4649" name="Text Box 25"/>
          <p:cNvSpPr txBox="1">
            <a:spLocks noChangeArrowheads="1"/>
          </p:cNvSpPr>
          <p:nvPr/>
        </p:nvSpPr>
        <p:spPr bwMode="auto">
          <a:xfrm>
            <a:off x="1295400" y="38068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4650" name="Text Box 26"/>
          <p:cNvSpPr txBox="1">
            <a:spLocks noChangeArrowheads="1"/>
          </p:cNvSpPr>
          <p:nvPr/>
        </p:nvSpPr>
        <p:spPr bwMode="auto">
          <a:xfrm>
            <a:off x="6858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4651" name="Text Box 27"/>
          <p:cNvSpPr txBox="1">
            <a:spLocks noChangeArrowheads="1"/>
          </p:cNvSpPr>
          <p:nvPr/>
        </p:nvSpPr>
        <p:spPr bwMode="auto">
          <a:xfrm>
            <a:off x="34290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4652" name="Text Box 28"/>
          <p:cNvSpPr txBox="1">
            <a:spLocks noChangeArrowheads="1"/>
          </p:cNvSpPr>
          <p:nvPr/>
        </p:nvSpPr>
        <p:spPr bwMode="auto">
          <a:xfrm>
            <a:off x="3657600" y="4721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4653" name="Text Box 29"/>
          <p:cNvSpPr txBox="1">
            <a:spLocks noChangeArrowheads="1"/>
          </p:cNvSpPr>
          <p:nvPr/>
        </p:nvSpPr>
        <p:spPr bwMode="auto">
          <a:xfrm>
            <a:off x="44958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4654" name="Text Box 30"/>
          <p:cNvSpPr txBox="1">
            <a:spLocks noChangeArrowheads="1"/>
          </p:cNvSpPr>
          <p:nvPr/>
        </p:nvSpPr>
        <p:spPr bwMode="auto">
          <a:xfrm>
            <a:off x="17526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4655" name="Text Box 31"/>
          <p:cNvSpPr txBox="1">
            <a:spLocks noChangeArrowheads="1"/>
          </p:cNvSpPr>
          <p:nvPr/>
        </p:nvSpPr>
        <p:spPr bwMode="auto">
          <a:xfrm>
            <a:off x="23622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4656" name="Text Box 32"/>
          <p:cNvSpPr txBox="1">
            <a:spLocks noChangeArrowheads="1"/>
          </p:cNvSpPr>
          <p:nvPr/>
        </p:nvSpPr>
        <p:spPr bwMode="auto">
          <a:xfrm>
            <a:off x="7620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434657" name="Text Box 33"/>
          <p:cNvSpPr txBox="1">
            <a:spLocks noChangeArrowheads="1"/>
          </p:cNvSpPr>
          <p:nvPr/>
        </p:nvSpPr>
        <p:spPr bwMode="auto">
          <a:xfrm>
            <a:off x="2362200" y="2587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C</a:t>
            </a:r>
          </a:p>
        </p:txBody>
      </p:sp>
      <p:sp>
        <p:nvSpPr>
          <p:cNvPr id="1434658" name="Text Box 34"/>
          <p:cNvSpPr txBox="1">
            <a:spLocks noChangeArrowheads="1"/>
          </p:cNvSpPr>
          <p:nvPr/>
        </p:nvSpPr>
        <p:spPr bwMode="auto">
          <a:xfrm>
            <a:off x="3276600" y="2587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E</a:t>
            </a:r>
          </a:p>
        </p:txBody>
      </p:sp>
      <p:sp>
        <p:nvSpPr>
          <p:cNvPr id="1434659" name="Text Box 35"/>
          <p:cNvSpPr txBox="1">
            <a:spLocks noChangeArrowheads="1"/>
          </p:cNvSpPr>
          <p:nvPr/>
        </p:nvSpPr>
        <p:spPr bwMode="auto">
          <a:xfrm>
            <a:off x="17526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H</a:t>
            </a:r>
          </a:p>
        </p:txBody>
      </p:sp>
      <p:sp>
        <p:nvSpPr>
          <p:cNvPr id="1434660" name="Text Box 36"/>
          <p:cNvSpPr txBox="1">
            <a:spLocks noChangeArrowheads="1"/>
          </p:cNvSpPr>
          <p:nvPr/>
        </p:nvSpPr>
        <p:spPr bwMode="auto">
          <a:xfrm>
            <a:off x="4724400" y="2587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I</a:t>
            </a:r>
          </a:p>
        </p:txBody>
      </p:sp>
      <p:sp>
        <p:nvSpPr>
          <p:cNvPr id="1434661" name="Text Box 37"/>
          <p:cNvSpPr txBox="1">
            <a:spLocks noChangeArrowheads="1"/>
          </p:cNvSpPr>
          <p:nvPr/>
        </p:nvSpPr>
        <p:spPr bwMode="auto">
          <a:xfrm>
            <a:off x="5181600" y="1676400"/>
            <a:ext cx="3429000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11110</a:t>
            </a:r>
            <a:r>
              <a:rPr lang="en-US" altLang="en-US" sz="3200">
                <a:solidFill>
                  <a:schemeClr val="accent2"/>
                </a:solidFill>
                <a:latin typeface="Arial" charset="0"/>
              </a:rPr>
              <a:t>0</a:t>
            </a:r>
            <a:r>
              <a:rPr lang="en-US" altLang="en-US" sz="3200">
                <a:latin typeface="Arial" charset="0"/>
              </a:rPr>
              <a:t>1</a:t>
            </a:r>
          </a:p>
          <a:p>
            <a:pPr algn="ctr">
              <a:spcBef>
                <a:spcPct val="50000"/>
              </a:spcBef>
            </a:pPr>
            <a:endParaRPr lang="en-US" altLang="en-US" sz="3200"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AC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8083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Compression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Branch of </a:t>
            </a:r>
            <a:r>
              <a:rPr lang="en-US" altLang="en-US" sz="2000" b="1" dirty="0"/>
              <a:t>Information Theory</a:t>
            </a:r>
          </a:p>
          <a:p>
            <a:endParaRPr lang="en-US" altLang="en-US" sz="1200" dirty="0"/>
          </a:p>
          <a:p>
            <a:endParaRPr lang="en-US" altLang="en-US" sz="1200" dirty="0"/>
          </a:p>
          <a:p>
            <a:r>
              <a:rPr lang="en-US" altLang="en-US" sz="2000" b="1" dirty="0"/>
              <a:t>Goal</a:t>
            </a:r>
            <a:r>
              <a:rPr lang="en-US" altLang="en-US" sz="2000" dirty="0"/>
              <a:t>: Minimize amount of information to be stored or transmitted by transforming a sequence of bits into a new string of bits such that </a:t>
            </a:r>
          </a:p>
          <a:p>
            <a:pPr lvl="1"/>
            <a:r>
              <a:rPr lang="en-US" altLang="en-US" sz="2000" dirty="0"/>
              <a:t>It contain the same information content</a:t>
            </a:r>
          </a:p>
          <a:p>
            <a:pPr lvl="1"/>
            <a:r>
              <a:rPr lang="en-US" altLang="en-US" sz="2000" dirty="0"/>
              <a:t>The length is as short as possible</a:t>
            </a:r>
          </a:p>
          <a:p>
            <a:endParaRPr lang="en-US" altLang="en-US" sz="1100" dirty="0"/>
          </a:p>
          <a:p>
            <a:r>
              <a:rPr lang="en-US" altLang="en-US" sz="2000" dirty="0"/>
              <a:t>Compression could be </a:t>
            </a:r>
          </a:p>
          <a:p>
            <a:pPr lvl="1"/>
            <a:r>
              <a:rPr lang="en-US" altLang="en-US" sz="1800" b="1" dirty="0"/>
              <a:t>Symmetric </a:t>
            </a:r>
            <a:r>
              <a:rPr lang="en-US" altLang="en-US" sz="1800" dirty="0"/>
              <a:t>compression</a:t>
            </a:r>
          </a:p>
          <a:p>
            <a:pPr lvl="2"/>
            <a:r>
              <a:rPr lang="en-US" altLang="en-US" sz="1600" dirty="0"/>
              <a:t>requires same time for encoding and decoding</a:t>
            </a:r>
          </a:p>
          <a:p>
            <a:pPr lvl="2"/>
            <a:r>
              <a:rPr lang="en-US" altLang="en-US" sz="1600" dirty="0"/>
              <a:t>used for live mode applications (teleconference)</a:t>
            </a:r>
            <a:endParaRPr lang="en-US" altLang="en-US" sz="1800" dirty="0"/>
          </a:p>
          <a:p>
            <a:pPr lvl="1"/>
            <a:r>
              <a:rPr lang="en-US" altLang="en-US" sz="1800" b="1" dirty="0"/>
              <a:t>Asymmetric </a:t>
            </a:r>
            <a:r>
              <a:rPr lang="en-US" altLang="en-US" sz="1800" dirty="0"/>
              <a:t>compression</a:t>
            </a:r>
          </a:p>
          <a:p>
            <a:pPr lvl="2"/>
            <a:r>
              <a:rPr lang="en-US" altLang="en-US" sz="1600" dirty="0"/>
              <a:t>performed once when enough time is available</a:t>
            </a:r>
          </a:p>
          <a:p>
            <a:pPr lvl="2"/>
            <a:r>
              <a:rPr lang="en-US" altLang="en-US" sz="1600" dirty="0"/>
              <a:t>decompression performed frequently, must be fast</a:t>
            </a:r>
          </a:p>
          <a:p>
            <a:pPr lvl="2"/>
            <a:r>
              <a:rPr lang="en-US" altLang="en-US" sz="1600" dirty="0"/>
              <a:t>used for retrieval mode applications (e.g., an interactive CD-ROM)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49019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Decoding 7</a:t>
            </a:r>
          </a:p>
        </p:txBody>
      </p:sp>
      <p:sp>
        <p:nvSpPr>
          <p:cNvPr id="1435651" name="Oval 3"/>
          <p:cNvSpPr>
            <a:spLocks noChangeArrowheads="1"/>
          </p:cNvSpPr>
          <p:nvPr/>
        </p:nvSpPr>
        <p:spPr bwMode="auto">
          <a:xfrm>
            <a:off x="6096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435652" name="Oval 4"/>
          <p:cNvSpPr>
            <a:spLocks noChangeArrowheads="1"/>
          </p:cNvSpPr>
          <p:nvPr/>
        </p:nvSpPr>
        <p:spPr bwMode="auto">
          <a:xfrm>
            <a:off x="2209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5653" name="Oval 5"/>
          <p:cNvSpPr>
            <a:spLocks noChangeArrowheads="1"/>
          </p:cNvSpPr>
          <p:nvPr/>
        </p:nvSpPr>
        <p:spPr bwMode="auto">
          <a:xfrm>
            <a:off x="31242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8</a:t>
            </a:r>
          </a:p>
        </p:txBody>
      </p:sp>
      <p:sp>
        <p:nvSpPr>
          <p:cNvPr id="1435654" name="Oval 6"/>
          <p:cNvSpPr>
            <a:spLocks noChangeArrowheads="1"/>
          </p:cNvSpPr>
          <p:nvPr/>
        </p:nvSpPr>
        <p:spPr bwMode="auto">
          <a:xfrm>
            <a:off x="1600200" y="19812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435655" name="Oval 7"/>
          <p:cNvSpPr>
            <a:spLocks noChangeArrowheads="1"/>
          </p:cNvSpPr>
          <p:nvPr/>
        </p:nvSpPr>
        <p:spPr bwMode="auto">
          <a:xfrm>
            <a:off x="4495800" y="2971800"/>
            <a:ext cx="685800" cy="6858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1435656" name="Oval 8"/>
          <p:cNvSpPr>
            <a:spLocks noChangeArrowheads="1"/>
          </p:cNvSpPr>
          <p:nvPr/>
        </p:nvSpPr>
        <p:spPr bwMode="auto">
          <a:xfrm>
            <a:off x="1066800" y="30480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5657" name="Text Box 9"/>
          <p:cNvSpPr txBox="1">
            <a:spLocks noChangeArrowheads="1"/>
          </p:cNvSpPr>
          <p:nvPr/>
        </p:nvSpPr>
        <p:spPr bwMode="auto">
          <a:xfrm>
            <a:off x="1219200" y="3197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1435658" name="Line 10"/>
          <p:cNvSpPr>
            <a:spLocks noChangeShapeType="1"/>
          </p:cNvSpPr>
          <p:nvPr/>
        </p:nvSpPr>
        <p:spPr bwMode="auto">
          <a:xfrm flipH="1" flipV="1">
            <a:off x="10668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659" name="Line 11"/>
          <p:cNvSpPr>
            <a:spLocks noChangeShapeType="1"/>
          </p:cNvSpPr>
          <p:nvPr/>
        </p:nvSpPr>
        <p:spPr bwMode="auto">
          <a:xfrm flipV="1">
            <a:off x="1600200" y="26670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660" name="Oval 12"/>
          <p:cNvSpPr>
            <a:spLocks noChangeArrowheads="1"/>
          </p:cNvSpPr>
          <p:nvPr/>
        </p:nvSpPr>
        <p:spPr bwMode="auto">
          <a:xfrm>
            <a:off x="1676400" y="40386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5661" name="Text Box 13"/>
          <p:cNvSpPr txBox="1">
            <a:spLocks noChangeArrowheads="1"/>
          </p:cNvSpPr>
          <p:nvPr/>
        </p:nvSpPr>
        <p:spPr bwMode="auto">
          <a:xfrm>
            <a:off x="1752600" y="41878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10</a:t>
            </a:r>
          </a:p>
        </p:txBody>
      </p:sp>
      <p:sp>
        <p:nvSpPr>
          <p:cNvPr id="1435662" name="Line 14"/>
          <p:cNvSpPr>
            <a:spLocks noChangeShapeType="1"/>
          </p:cNvSpPr>
          <p:nvPr/>
        </p:nvSpPr>
        <p:spPr bwMode="auto">
          <a:xfrm flipH="1" flipV="1">
            <a:off x="16764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663" name="Line 15"/>
          <p:cNvSpPr>
            <a:spLocks noChangeShapeType="1"/>
          </p:cNvSpPr>
          <p:nvPr/>
        </p:nvSpPr>
        <p:spPr bwMode="auto">
          <a:xfrm flipV="1">
            <a:off x="2209800" y="36576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664" name="Oval 16"/>
          <p:cNvSpPr>
            <a:spLocks noChangeArrowheads="1"/>
          </p:cNvSpPr>
          <p:nvPr/>
        </p:nvSpPr>
        <p:spPr bwMode="auto">
          <a:xfrm>
            <a:off x="3810000" y="39624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5665" name="Text Box 17"/>
          <p:cNvSpPr txBox="1">
            <a:spLocks noChangeArrowheads="1"/>
          </p:cNvSpPr>
          <p:nvPr/>
        </p:nvSpPr>
        <p:spPr bwMode="auto">
          <a:xfrm>
            <a:off x="3886200" y="41116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15</a:t>
            </a:r>
          </a:p>
        </p:txBody>
      </p:sp>
      <p:sp>
        <p:nvSpPr>
          <p:cNvPr id="1435666" name="Line 18"/>
          <p:cNvSpPr>
            <a:spLocks noChangeShapeType="1"/>
          </p:cNvSpPr>
          <p:nvPr/>
        </p:nvSpPr>
        <p:spPr bwMode="auto">
          <a:xfrm flipH="1" flipV="1">
            <a:off x="3810000" y="3581400"/>
            <a:ext cx="152400" cy="38100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667" name="Line 19"/>
          <p:cNvSpPr>
            <a:spLocks noChangeShapeType="1"/>
          </p:cNvSpPr>
          <p:nvPr/>
        </p:nvSpPr>
        <p:spPr bwMode="auto">
          <a:xfrm flipV="1">
            <a:off x="4343400" y="3581400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668" name="Oval 20"/>
          <p:cNvSpPr>
            <a:spLocks noChangeArrowheads="1"/>
          </p:cNvSpPr>
          <p:nvPr/>
        </p:nvSpPr>
        <p:spPr bwMode="auto">
          <a:xfrm>
            <a:off x="2819400" y="4876800"/>
            <a:ext cx="685800" cy="685800"/>
          </a:xfrm>
          <a:prstGeom prst="ellipse">
            <a:avLst/>
          </a:prstGeom>
          <a:solidFill>
            <a:srgbClr val="996600"/>
          </a:solidFill>
          <a:ln w="9525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5669" name="Text Box 21"/>
          <p:cNvSpPr txBox="1">
            <a:spLocks noChangeArrowheads="1"/>
          </p:cNvSpPr>
          <p:nvPr/>
        </p:nvSpPr>
        <p:spPr bwMode="auto">
          <a:xfrm>
            <a:off x="2895600" y="5026025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Arial" charset="0"/>
              </a:rPr>
              <a:t>25</a:t>
            </a:r>
          </a:p>
        </p:txBody>
      </p:sp>
      <p:sp>
        <p:nvSpPr>
          <p:cNvPr id="1435670" name="Line 22"/>
          <p:cNvSpPr>
            <a:spLocks noChangeShapeType="1"/>
          </p:cNvSpPr>
          <p:nvPr/>
        </p:nvSpPr>
        <p:spPr bwMode="auto">
          <a:xfrm flipH="1" flipV="1">
            <a:off x="2362200" y="4572000"/>
            <a:ext cx="6096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671" name="Line 23"/>
          <p:cNvSpPr>
            <a:spLocks noChangeShapeType="1"/>
          </p:cNvSpPr>
          <p:nvPr/>
        </p:nvSpPr>
        <p:spPr bwMode="auto">
          <a:xfrm flipV="1">
            <a:off x="3352800" y="4572000"/>
            <a:ext cx="533400" cy="30480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672" name="Text Box 24"/>
          <p:cNvSpPr txBox="1">
            <a:spLocks noChangeArrowheads="1"/>
          </p:cNvSpPr>
          <p:nvPr/>
        </p:nvSpPr>
        <p:spPr bwMode="auto">
          <a:xfrm>
            <a:off x="2270125" y="4762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5673" name="Text Box 25"/>
          <p:cNvSpPr txBox="1">
            <a:spLocks noChangeArrowheads="1"/>
          </p:cNvSpPr>
          <p:nvPr/>
        </p:nvSpPr>
        <p:spPr bwMode="auto">
          <a:xfrm>
            <a:off x="1295400" y="38068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5674" name="Text Box 26"/>
          <p:cNvSpPr txBox="1">
            <a:spLocks noChangeArrowheads="1"/>
          </p:cNvSpPr>
          <p:nvPr/>
        </p:nvSpPr>
        <p:spPr bwMode="auto">
          <a:xfrm>
            <a:off x="6858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5675" name="Text Box 27"/>
          <p:cNvSpPr txBox="1">
            <a:spLocks noChangeArrowheads="1"/>
          </p:cNvSpPr>
          <p:nvPr/>
        </p:nvSpPr>
        <p:spPr bwMode="auto">
          <a:xfrm>
            <a:off x="34290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1</a:t>
            </a:r>
          </a:p>
        </p:txBody>
      </p:sp>
      <p:sp>
        <p:nvSpPr>
          <p:cNvPr id="1435676" name="Text Box 28"/>
          <p:cNvSpPr txBox="1">
            <a:spLocks noChangeArrowheads="1"/>
          </p:cNvSpPr>
          <p:nvPr/>
        </p:nvSpPr>
        <p:spPr bwMode="auto">
          <a:xfrm>
            <a:off x="3657600" y="4721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5677" name="Text Box 29"/>
          <p:cNvSpPr txBox="1">
            <a:spLocks noChangeArrowheads="1"/>
          </p:cNvSpPr>
          <p:nvPr/>
        </p:nvSpPr>
        <p:spPr bwMode="auto">
          <a:xfrm>
            <a:off x="44958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5678" name="Text Box 30"/>
          <p:cNvSpPr txBox="1">
            <a:spLocks noChangeArrowheads="1"/>
          </p:cNvSpPr>
          <p:nvPr/>
        </p:nvSpPr>
        <p:spPr bwMode="auto">
          <a:xfrm>
            <a:off x="1752600" y="2740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5679" name="Text Box 31"/>
          <p:cNvSpPr txBox="1">
            <a:spLocks noChangeArrowheads="1"/>
          </p:cNvSpPr>
          <p:nvPr/>
        </p:nvSpPr>
        <p:spPr bwMode="auto">
          <a:xfrm>
            <a:off x="2362200" y="3730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0</a:t>
            </a:r>
          </a:p>
        </p:txBody>
      </p:sp>
      <p:sp>
        <p:nvSpPr>
          <p:cNvPr id="1435680" name="Text Box 32"/>
          <p:cNvSpPr txBox="1">
            <a:spLocks noChangeArrowheads="1"/>
          </p:cNvSpPr>
          <p:nvPr/>
        </p:nvSpPr>
        <p:spPr bwMode="auto">
          <a:xfrm>
            <a:off x="7620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</a:t>
            </a:r>
          </a:p>
        </p:txBody>
      </p:sp>
      <p:sp>
        <p:nvSpPr>
          <p:cNvPr id="1435681" name="Text Box 33"/>
          <p:cNvSpPr txBox="1">
            <a:spLocks noChangeArrowheads="1"/>
          </p:cNvSpPr>
          <p:nvPr/>
        </p:nvSpPr>
        <p:spPr bwMode="auto">
          <a:xfrm>
            <a:off x="2362200" y="2587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C</a:t>
            </a:r>
          </a:p>
        </p:txBody>
      </p:sp>
      <p:sp>
        <p:nvSpPr>
          <p:cNvPr id="1435682" name="Text Box 34"/>
          <p:cNvSpPr txBox="1">
            <a:spLocks noChangeArrowheads="1"/>
          </p:cNvSpPr>
          <p:nvPr/>
        </p:nvSpPr>
        <p:spPr bwMode="auto">
          <a:xfrm>
            <a:off x="3276600" y="25876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E</a:t>
            </a:r>
          </a:p>
        </p:txBody>
      </p:sp>
      <p:sp>
        <p:nvSpPr>
          <p:cNvPr id="1435683" name="Text Box 35"/>
          <p:cNvSpPr txBox="1">
            <a:spLocks noChangeArrowheads="1"/>
          </p:cNvSpPr>
          <p:nvPr/>
        </p:nvSpPr>
        <p:spPr bwMode="auto">
          <a:xfrm>
            <a:off x="1752600" y="15208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H</a:t>
            </a:r>
          </a:p>
        </p:txBody>
      </p:sp>
      <p:sp>
        <p:nvSpPr>
          <p:cNvPr id="1435684" name="Text Box 36"/>
          <p:cNvSpPr txBox="1">
            <a:spLocks noChangeArrowheads="1"/>
          </p:cNvSpPr>
          <p:nvPr/>
        </p:nvSpPr>
        <p:spPr bwMode="auto">
          <a:xfrm>
            <a:off x="4724400" y="2587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I</a:t>
            </a:r>
          </a:p>
        </p:txBody>
      </p:sp>
      <p:sp>
        <p:nvSpPr>
          <p:cNvPr id="1435685" name="Text Box 37"/>
          <p:cNvSpPr txBox="1">
            <a:spLocks noChangeArrowheads="1"/>
          </p:cNvSpPr>
          <p:nvPr/>
        </p:nvSpPr>
        <p:spPr bwMode="auto">
          <a:xfrm>
            <a:off x="5181600" y="1676400"/>
            <a:ext cx="3429000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11110</a:t>
            </a:r>
            <a:r>
              <a:rPr lang="en-US" altLang="en-US" sz="3200">
                <a:solidFill>
                  <a:schemeClr val="accent2"/>
                </a:solidFill>
                <a:latin typeface="Arial" charset="0"/>
              </a:rPr>
              <a:t>01</a:t>
            </a:r>
          </a:p>
          <a:p>
            <a:pPr algn="ctr">
              <a:spcBef>
                <a:spcPct val="50000"/>
              </a:spcBef>
            </a:pPr>
            <a:endParaRPr lang="en-US" altLang="en-US" sz="3200"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rgbClr val="0000FF"/>
                </a:solidFill>
                <a:latin typeface="Arial" charset="0"/>
              </a:rPr>
              <a:t>AC</a:t>
            </a:r>
            <a:r>
              <a:rPr lang="en-US" altLang="en-US" sz="3200">
                <a:solidFill>
                  <a:schemeClr val="accent2"/>
                </a:solidFill>
                <a:latin typeface="Arial" charset="0"/>
              </a:rPr>
              <a:t>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2998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Code Properties</a:t>
            </a:r>
          </a:p>
        </p:txBody>
      </p:sp>
      <p:sp>
        <p:nvSpPr>
          <p:cNvPr id="157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Prefix code</a:t>
            </a:r>
          </a:p>
          <a:p>
            <a:pPr lvl="1"/>
            <a:r>
              <a:rPr lang="en-US" altLang="en-US" dirty="0"/>
              <a:t>No code is a </a:t>
            </a:r>
            <a:r>
              <a:rPr lang="en-US" altLang="en-US" dirty="0">
                <a:solidFill>
                  <a:schemeClr val="accent2"/>
                </a:solidFill>
              </a:rPr>
              <a:t>prefix</a:t>
            </a:r>
            <a:r>
              <a:rPr lang="en-US" altLang="en-US" dirty="0"/>
              <a:t> of another code</a:t>
            </a:r>
          </a:p>
          <a:p>
            <a:pPr lvl="1"/>
            <a:r>
              <a:rPr lang="en-US" altLang="en-US" dirty="0"/>
              <a:t>Example of an unacceptable situation:</a:t>
            </a:r>
          </a:p>
          <a:p>
            <a:pPr lvl="2"/>
            <a:r>
              <a:rPr lang="en-US" altLang="en-US" dirty="0"/>
              <a:t>Huffman(“I”) 	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 00</a:t>
            </a:r>
          </a:p>
          <a:p>
            <a:pPr lvl="2"/>
            <a:r>
              <a:rPr lang="en-US" altLang="en-US" dirty="0"/>
              <a:t>Huffman(“X”) 	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00</a:t>
            </a:r>
            <a:r>
              <a:rPr lang="en-US" altLang="en-US" dirty="0"/>
              <a:t>1	    // not legal prefix code</a:t>
            </a:r>
          </a:p>
          <a:p>
            <a:pPr lvl="1"/>
            <a:r>
              <a:rPr lang="en-US" altLang="en-US" dirty="0"/>
              <a:t>Can stop as soon as complete code found</a:t>
            </a:r>
          </a:p>
          <a:p>
            <a:pPr lvl="1"/>
            <a:r>
              <a:rPr lang="en-US" altLang="en-US" b="1" dirty="0"/>
              <a:t>No need for end-of-code marker</a:t>
            </a:r>
          </a:p>
          <a:p>
            <a:endParaRPr lang="en-US" altLang="en-US" dirty="0"/>
          </a:p>
          <a:p>
            <a:r>
              <a:rPr lang="en-US" altLang="en-US" b="1" dirty="0"/>
              <a:t>Nondeterministic</a:t>
            </a:r>
          </a:p>
          <a:p>
            <a:pPr lvl="1"/>
            <a:r>
              <a:rPr lang="en-US" altLang="en-US" dirty="0"/>
              <a:t>Multiple Huffman coding is possible for same input</a:t>
            </a:r>
          </a:p>
          <a:p>
            <a:pPr lvl="1"/>
            <a:r>
              <a:rPr lang="en-US" altLang="en-US" dirty="0"/>
              <a:t>If more than two trees with same minimal weight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91577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Code Properties</a:t>
            </a:r>
          </a:p>
        </p:txBody>
      </p:sp>
      <p:sp>
        <p:nvSpPr>
          <p:cNvPr id="158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Greedy</a:t>
            </a:r>
            <a:r>
              <a:rPr lang="en-US" altLang="en-US" dirty="0"/>
              <a:t> algorithm</a:t>
            </a:r>
          </a:p>
          <a:p>
            <a:pPr lvl="1"/>
            <a:r>
              <a:rPr lang="en-US" altLang="en-US" dirty="0"/>
              <a:t>Chooses best local solution at each step</a:t>
            </a:r>
          </a:p>
          <a:p>
            <a:pPr lvl="1"/>
            <a:r>
              <a:rPr lang="en-US" altLang="en-US" dirty="0"/>
              <a:t>Combines 2 trees with lowest frequency</a:t>
            </a:r>
          </a:p>
          <a:p>
            <a:endParaRPr lang="en-US" altLang="en-US" dirty="0"/>
          </a:p>
          <a:p>
            <a:r>
              <a:rPr lang="en-US" altLang="en-US" dirty="0"/>
              <a:t>Still yields overall best solution</a:t>
            </a:r>
          </a:p>
          <a:p>
            <a:pPr lvl="1"/>
            <a:r>
              <a:rPr lang="en-US" altLang="en-US" dirty="0"/>
              <a:t>Optimal prefix code</a:t>
            </a:r>
          </a:p>
          <a:p>
            <a:pPr lvl="1"/>
            <a:r>
              <a:rPr lang="en-US" altLang="en-US" dirty="0"/>
              <a:t>Based on statistical frequency</a:t>
            </a:r>
          </a:p>
          <a:p>
            <a:endParaRPr lang="en-US" altLang="en-US" dirty="0"/>
          </a:p>
          <a:p>
            <a:r>
              <a:rPr lang="en-US" altLang="en-US" dirty="0"/>
              <a:t>Better compression possible (depends on data)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" y="6550223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charset="0"/>
              </a:rPr>
              <a:t>Source</a:t>
            </a:r>
            <a:r>
              <a:rPr lang="en-US" sz="1200" dirty="0">
                <a:latin typeface="arial" charset="0"/>
              </a:rPr>
              <a:t> : </a:t>
            </a:r>
            <a:r>
              <a:rPr lang="en-US" sz="1200" dirty="0">
                <a:latin typeface="arial" charset="0"/>
                <a:hlinkClick r:id="rId3"/>
              </a:rPr>
              <a:t>www.ece.ubc.ca/~matei/EECE320/hufman.ppt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99715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Assignment:  Write </a:t>
            </a:r>
            <a:r>
              <a:rPr lang="en-US"/>
              <a:t>a one-page </a:t>
            </a:r>
            <a:r>
              <a:rPr lang="en-US" dirty="0"/>
              <a:t>report on how LZW or Arithmetic compression algorithm works.  </a:t>
            </a:r>
          </a:p>
          <a:p>
            <a:endParaRPr lang="en-US" dirty="0"/>
          </a:p>
          <a:p>
            <a:r>
              <a:rPr lang="en-US" dirty="0"/>
              <a:t>Include diagrams and examples!</a:t>
            </a:r>
          </a:p>
          <a:p>
            <a:endParaRPr lang="en-US" dirty="0"/>
          </a:p>
          <a:p>
            <a:r>
              <a:rPr lang="en-US" dirty="0"/>
              <a:t>Write one paragraph explaining the characteristics of the input symbols/text for which the algorithm is highly successful and the data characteristics for which it is performing poorly. </a:t>
            </a:r>
          </a:p>
          <a:p>
            <a:endParaRPr lang="en-US" dirty="0"/>
          </a:p>
          <a:p>
            <a:r>
              <a:rPr lang="en-US" dirty="0"/>
              <a:t>Due before the class Nov 18 11:59pm.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3ECFDF-9C20-004E-A1EF-7F66D5EAC53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24481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Lets Watch This: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https://www.youtube.com/watch?v=bgV7o_N-BZk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D1EEAB-4F92-964D-AECA-95F185582664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26834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1060450"/>
            <a:ext cx="8610600" cy="2825750"/>
          </a:xfrm>
        </p:spPr>
        <p:txBody>
          <a:bodyPr/>
          <a:lstStyle/>
          <a:p>
            <a:r>
              <a:rPr lang="en-US" sz="2000" dirty="0"/>
              <a:t>Compression reduces the size of a file: </a:t>
            </a:r>
          </a:p>
          <a:p>
            <a:pPr lvl="1"/>
            <a:r>
              <a:rPr lang="en-US" sz="1800" dirty="0"/>
              <a:t>To save </a:t>
            </a:r>
            <a:r>
              <a:rPr lang="en-US" sz="1800" b="1" dirty="0"/>
              <a:t>space</a:t>
            </a:r>
            <a:r>
              <a:rPr lang="en-US" sz="1800" dirty="0"/>
              <a:t> when storing it. </a:t>
            </a:r>
          </a:p>
          <a:p>
            <a:pPr lvl="2"/>
            <a:r>
              <a:rPr lang="en-US" sz="1600" dirty="0"/>
              <a:t>memory is limited</a:t>
            </a:r>
          </a:p>
          <a:p>
            <a:pPr lvl="1"/>
            <a:r>
              <a:rPr lang="en-US" sz="1800" dirty="0"/>
              <a:t>To save </a:t>
            </a:r>
            <a:r>
              <a:rPr lang="en-US" sz="1800" b="1" dirty="0"/>
              <a:t>time</a:t>
            </a:r>
            <a:r>
              <a:rPr lang="en-US" sz="1800" dirty="0"/>
              <a:t> when transmitting it. </a:t>
            </a:r>
          </a:p>
          <a:p>
            <a:pPr lvl="2"/>
            <a:r>
              <a:rPr lang="en-US" sz="1600" dirty="0"/>
              <a:t>size of data determines the transmission time.</a:t>
            </a:r>
          </a:p>
          <a:p>
            <a:pPr lvl="1"/>
            <a:r>
              <a:rPr lang="en-US" sz="1800" dirty="0"/>
              <a:t>To save </a:t>
            </a:r>
            <a:r>
              <a:rPr lang="en-US" sz="1800" b="1" dirty="0"/>
              <a:t>energy</a:t>
            </a:r>
            <a:r>
              <a:rPr lang="en-US" sz="1800" dirty="0"/>
              <a:t> when transmitting it. </a:t>
            </a:r>
          </a:p>
          <a:p>
            <a:pPr lvl="2"/>
            <a:r>
              <a:rPr lang="en-US" sz="1600" dirty="0"/>
              <a:t>size of data determine the transmission energy.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D1EEAB-4F92-964D-AECA-95F18558266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685800" y="4572000"/>
            <a:ext cx="6477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imes" charset="0"/>
              </a:rPr>
              <a:t>Everyday, we create 2.5 quintillion bytes of data—so much that 90% of the data in the world today has been created in the last two years alone. ” </a:t>
            </a:r>
            <a:r>
              <a:rPr lang="en-US" sz="2000" b="1" i="1" dirty="0">
                <a:solidFill>
                  <a:srgbClr val="003F7F"/>
                </a:solidFill>
                <a:latin typeface="Times" charset="0"/>
              </a:rPr>
              <a:t>— IBM report on big data </a:t>
            </a:r>
            <a:r>
              <a:rPr lang="en-US" sz="2000" b="1" dirty="0">
                <a:solidFill>
                  <a:srgbClr val="003F7F"/>
                </a:solidFill>
                <a:latin typeface="Times" charset="0"/>
              </a:rPr>
              <a:t>(</a:t>
            </a:r>
            <a:r>
              <a:rPr lang="en-US" sz="2000" b="1" i="1" dirty="0">
                <a:solidFill>
                  <a:srgbClr val="003F7F"/>
                </a:solidFill>
                <a:latin typeface="Times" charset="0"/>
              </a:rPr>
              <a:t>2011</a:t>
            </a:r>
            <a:r>
              <a:rPr lang="en-US" sz="2000" b="1" dirty="0">
                <a:solidFill>
                  <a:srgbClr val="003F7F"/>
                </a:solidFill>
                <a:latin typeface="Times" charset="0"/>
              </a:rPr>
              <a:t>) </a:t>
            </a:r>
            <a:endParaRPr lang="en-US" sz="2000" b="1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0" y="4667250"/>
            <a:ext cx="850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5919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00BDB1-E776-E840-A9D8-263EA831502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228600" y="152400"/>
            <a:ext cx="8610600" cy="1066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sz="3600" kern="0" dirty="0"/>
              <a:t>Where do we need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90600"/>
            <a:ext cx="5572169" cy="49801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3104102" y="4922215"/>
            <a:ext cx="609600" cy="304800"/>
          </a:xfrm>
          <a:prstGeom prst="straightConnector1">
            <a:avLst/>
          </a:prstGeom>
          <a:solidFill>
            <a:srgbClr val="C0C0C0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4729774" y="4959252"/>
            <a:ext cx="1746034" cy="320843"/>
          </a:xfrm>
          <a:prstGeom prst="straightConnector1">
            <a:avLst/>
          </a:prstGeom>
          <a:solidFill>
            <a:srgbClr val="C0C0C0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254514" y="3927666"/>
            <a:ext cx="609600" cy="304800"/>
          </a:xfrm>
          <a:prstGeom prst="straightConnector1">
            <a:avLst/>
          </a:prstGeom>
          <a:solidFill>
            <a:srgbClr val="C0C0C0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 flipV="1">
            <a:off x="5637320" y="3677219"/>
            <a:ext cx="1595385" cy="149293"/>
          </a:xfrm>
          <a:prstGeom prst="straightConnector1">
            <a:avLst/>
          </a:prstGeom>
          <a:solidFill>
            <a:srgbClr val="C0C0C0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5896565" y="2306349"/>
            <a:ext cx="1814485" cy="165680"/>
          </a:xfrm>
          <a:prstGeom prst="straightConnector1">
            <a:avLst/>
          </a:prstGeom>
          <a:solidFill>
            <a:srgbClr val="C0C0C0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758688" y="454764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99" y="5079341"/>
            <a:ext cx="385285" cy="4015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51" y="3480662"/>
            <a:ext cx="385285" cy="4015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765" y="3567971"/>
            <a:ext cx="385285" cy="4015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150" y="2299686"/>
            <a:ext cx="385285" cy="401508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 bwMode="auto">
          <a:xfrm>
            <a:off x="4691084" y="2175003"/>
            <a:ext cx="537622" cy="353159"/>
          </a:xfrm>
          <a:prstGeom prst="straightConnector1">
            <a:avLst/>
          </a:prstGeom>
          <a:solidFill>
            <a:srgbClr val="C0C0C0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3505157" y="1533136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Need to </a:t>
            </a:r>
          </a:p>
          <a:p>
            <a:pPr algn="ctr"/>
            <a:r>
              <a:rPr lang="en-US" b="1" dirty="0"/>
              <a:t>Decompress!!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4687523" y="2175003"/>
            <a:ext cx="290207" cy="1487812"/>
          </a:xfrm>
          <a:prstGeom prst="straightConnector1">
            <a:avLst/>
          </a:prstGeom>
          <a:solidFill>
            <a:srgbClr val="C0C0C0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522643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Broad Classification</a:t>
            </a:r>
          </a:p>
        </p:txBody>
      </p:sp>
      <p:sp>
        <p:nvSpPr>
          <p:cNvPr id="102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0524" y="1143000"/>
            <a:ext cx="8601075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/>
              <a:t>Entropy Coding </a:t>
            </a:r>
            <a:r>
              <a:rPr lang="en-US" altLang="en-US" sz="2000" dirty="0"/>
              <a:t>(statistical)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Representing frequently occurring patterns with few bits and rarely occurring patterns with many bits.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lossless; independent of data characteristics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e.g. RLE, Huffman, LZW, Arithmetic coding</a:t>
            </a:r>
          </a:p>
          <a:p>
            <a:pPr>
              <a:lnSpc>
                <a:spcPct val="90000"/>
              </a:lnSpc>
            </a:pPr>
            <a:endParaRPr lang="en-US" altLang="en-US" sz="1400" b="1" dirty="0"/>
          </a:p>
          <a:p>
            <a:pPr>
              <a:lnSpc>
                <a:spcPct val="90000"/>
              </a:lnSpc>
            </a:pPr>
            <a:r>
              <a:rPr lang="en-US" altLang="en-US" sz="2000" b="1" dirty="0"/>
              <a:t>Source Coding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Usually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Lossy</a:t>
            </a:r>
            <a:r>
              <a:rPr lang="en-US" altLang="en-US" sz="1800" dirty="0"/>
              <a:t>: </a:t>
            </a:r>
            <a:r>
              <a:rPr lang="en-US" sz="1800" dirty="0"/>
              <a:t>reduces bits by removing unnecessary or less important information.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depends on characteristics of the data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e.g. DCT, DPCM, ADPCM, color model transform</a:t>
            </a:r>
          </a:p>
          <a:p>
            <a:pPr>
              <a:lnSpc>
                <a:spcPct val="90000"/>
              </a:lnSpc>
            </a:pPr>
            <a:endParaRPr lang="en-US" altLang="en-US" sz="1400" b="1" dirty="0"/>
          </a:p>
          <a:p>
            <a:pPr>
              <a:lnSpc>
                <a:spcPct val="90000"/>
              </a:lnSpc>
            </a:pPr>
            <a:r>
              <a:rPr lang="en-US" altLang="en-US" sz="2000" b="1" dirty="0"/>
              <a:t>Hybrid Coding </a:t>
            </a:r>
            <a:r>
              <a:rPr lang="en-US" altLang="en-US" sz="2000" dirty="0"/>
              <a:t>(used by most multimedia systems)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Combines entropy with source encoding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e.g., JPEG-2000, H.264,  MPEG-2, MPEG-4, MPEG-7</a:t>
            </a:r>
          </a:p>
        </p:txBody>
      </p:sp>
    </p:spTree>
    <p:extLst>
      <p:ext uri="{BB962C8B-B14F-4D97-AF65-F5344CB8AC3E}">
        <p14:creationId xmlns:p14="http://schemas.microsoft.com/office/powerpoint/2010/main" val="141161003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3ECFDF-9C20-004E-A1EF-7F66D5EAC53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078217"/>
            <a:ext cx="7924800" cy="5342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4495800" y="1078217"/>
            <a:ext cx="4000500" cy="750583"/>
          </a:xfrm>
          <a:prstGeom prst="rect">
            <a:avLst/>
          </a:prstGeom>
          <a:solidFill>
            <a:srgbClr val="FF00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09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Run Length Coding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229600" cy="3810000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altLang="en-US" sz="2000" dirty="0">
                <a:latin typeface="TimesNewRoman" charset="0"/>
              </a:rPr>
              <a:t>Example:</a:t>
            </a:r>
          </a:p>
          <a:p>
            <a:r>
              <a:rPr lang="en-US" altLang="en-US" sz="2000" dirty="0">
                <a:latin typeface="TimesNewRoman" charset="0"/>
              </a:rPr>
              <a:t>Consider the following stream of data</a:t>
            </a:r>
          </a:p>
          <a:p>
            <a:pPr lvl="1"/>
            <a:r>
              <a:rPr lang="en-US" altLang="en-US" sz="1800" dirty="0">
                <a:latin typeface="TimesNewRoman" charset="0"/>
              </a:rPr>
              <a:t>00000 00000 00000 00000 01000 00000 00000 01000 00000 00000</a:t>
            </a:r>
          </a:p>
          <a:p>
            <a:pPr lvl="1"/>
            <a:r>
              <a:rPr lang="en-US" altLang="en-US" sz="1800" dirty="0">
                <a:latin typeface="TimesNewRoman" charset="0"/>
              </a:rPr>
              <a:t>Total of 50 bits</a:t>
            </a:r>
          </a:p>
          <a:p>
            <a:pPr lvl="1"/>
            <a:r>
              <a:rPr lang="en-US" altLang="en-US" sz="1800" dirty="0">
                <a:latin typeface="TimesNewRoman" charset="0"/>
              </a:rPr>
              <a:t>Many 0s and 1s are consecutive. </a:t>
            </a:r>
          </a:p>
          <a:p>
            <a:r>
              <a:rPr lang="en-US" altLang="en-US" sz="2000" dirty="0">
                <a:latin typeface="TimesNewRoman" charset="0"/>
              </a:rPr>
              <a:t>More efficiently </a:t>
            </a:r>
            <a:r>
              <a:rPr lang="en-US" altLang="en-US" sz="2000" b="1" dirty="0">
                <a:latin typeface="TimesNewRoman" charset="0"/>
              </a:rPr>
              <a:t>0</a:t>
            </a:r>
            <a:r>
              <a:rPr lang="en-US" altLang="en-US" sz="2000" dirty="0">
                <a:latin typeface="TimesNewRoman" charset="0"/>
              </a:rPr>
              <a:t>(</a:t>
            </a:r>
            <a:r>
              <a:rPr lang="en-US" altLang="en-US" sz="2000" dirty="0">
                <a:solidFill>
                  <a:srgbClr val="FF0000"/>
                </a:solidFill>
                <a:latin typeface="TimesNewRoman" charset="0"/>
              </a:rPr>
              <a:t>21</a:t>
            </a:r>
            <a:r>
              <a:rPr lang="en-US" altLang="en-US" sz="2000" dirty="0">
                <a:latin typeface="TimesNewRoman" charset="0"/>
              </a:rPr>
              <a:t>) </a:t>
            </a:r>
            <a:r>
              <a:rPr lang="en-US" altLang="en-US" sz="2000" b="1" dirty="0">
                <a:latin typeface="TimesNewRoman" charset="0"/>
              </a:rPr>
              <a:t>1</a:t>
            </a:r>
            <a:r>
              <a:rPr lang="en-US" altLang="en-US" sz="2000" dirty="0">
                <a:latin typeface="TimesNewRoman" charset="0"/>
              </a:rPr>
              <a:t>(</a:t>
            </a:r>
            <a:r>
              <a:rPr lang="en-US" altLang="en-US" sz="2000" dirty="0">
                <a:solidFill>
                  <a:srgbClr val="FF0000"/>
                </a:solidFill>
                <a:latin typeface="TimesNewRoman" charset="0"/>
              </a:rPr>
              <a:t>1</a:t>
            </a:r>
            <a:r>
              <a:rPr lang="en-US" altLang="en-US" sz="2000" dirty="0">
                <a:latin typeface="TimesNewRoman" charset="0"/>
              </a:rPr>
              <a:t>) </a:t>
            </a:r>
            <a:r>
              <a:rPr lang="en-US" altLang="en-US" sz="2000" b="1" dirty="0">
                <a:latin typeface="TimesNewRoman" charset="0"/>
              </a:rPr>
              <a:t>0</a:t>
            </a:r>
            <a:r>
              <a:rPr lang="en-US" altLang="en-US" sz="2000" dirty="0">
                <a:latin typeface="TimesNewRoman" charset="0"/>
              </a:rPr>
              <a:t>(</a:t>
            </a:r>
            <a:r>
              <a:rPr lang="en-US" altLang="en-US" sz="2000" dirty="0">
                <a:solidFill>
                  <a:srgbClr val="FF0000"/>
                </a:solidFill>
                <a:latin typeface="TimesNewRoman" charset="0"/>
              </a:rPr>
              <a:t>14</a:t>
            </a:r>
            <a:r>
              <a:rPr lang="en-US" altLang="en-US" sz="2000" dirty="0">
                <a:latin typeface="TimesNewRoman" charset="0"/>
              </a:rPr>
              <a:t>) </a:t>
            </a:r>
            <a:r>
              <a:rPr lang="en-US" altLang="en-US" sz="2000" b="1" dirty="0">
                <a:latin typeface="TimesNewRoman" charset="0"/>
              </a:rPr>
              <a:t>1</a:t>
            </a:r>
            <a:r>
              <a:rPr lang="en-US" altLang="en-US" sz="2000" dirty="0">
                <a:latin typeface="TimesNewRoman" charset="0"/>
              </a:rPr>
              <a:t>(</a:t>
            </a:r>
            <a:r>
              <a:rPr lang="en-US" altLang="en-US" sz="2000" dirty="0">
                <a:solidFill>
                  <a:srgbClr val="FF0000"/>
                </a:solidFill>
                <a:latin typeface="TimesNewRoman" charset="0"/>
              </a:rPr>
              <a:t>1</a:t>
            </a:r>
            <a:r>
              <a:rPr lang="en-US" altLang="en-US" sz="2000" dirty="0">
                <a:latin typeface="TimesNewRoman" charset="0"/>
              </a:rPr>
              <a:t>) </a:t>
            </a:r>
            <a:r>
              <a:rPr lang="en-US" altLang="en-US" sz="2000" b="1" dirty="0">
                <a:latin typeface="TimesNewRoman" charset="0"/>
              </a:rPr>
              <a:t>0</a:t>
            </a:r>
            <a:r>
              <a:rPr lang="en-US" altLang="en-US" sz="2000" dirty="0">
                <a:latin typeface="TimesNewRoman" charset="0"/>
              </a:rPr>
              <a:t>(</a:t>
            </a:r>
            <a:r>
              <a:rPr lang="en-US" altLang="en-US" sz="2000" dirty="0">
                <a:solidFill>
                  <a:srgbClr val="FF0000"/>
                </a:solidFill>
                <a:latin typeface="TimesNewRoman" charset="0"/>
              </a:rPr>
              <a:t>13</a:t>
            </a:r>
            <a:r>
              <a:rPr lang="en-US" altLang="en-US" sz="2000" dirty="0">
                <a:latin typeface="TimesNewRoman" charset="0"/>
              </a:rPr>
              <a:t>)</a:t>
            </a:r>
          </a:p>
          <a:p>
            <a:r>
              <a:rPr lang="en-US" altLang="en-US" sz="2000" dirty="0">
                <a:latin typeface="TimesNewRoman" charset="0"/>
              </a:rPr>
              <a:t>By using 5 bits to show the count:</a:t>
            </a:r>
          </a:p>
          <a:p>
            <a:pPr lvl="1"/>
            <a:r>
              <a:rPr lang="en-US" altLang="en-US" sz="1800" dirty="0">
                <a:latin typeface="TimesNewRoman" charset="0"/>
              </a:rPr>
              <a:t>The amount of data could be reduced to (5+1)*5=30 bits.</a:t>
            </a:r>
          </a:p>
          <a:p>
            <a:pPr lvl="1"/>
            <a:r>
              <a:rPr lang="en-US" altLang="en-US" sz="1800" dirty="0">
                <a:latin typeface="TimesNewRoman" charset="0"/>
              </a:rPr>
              <a:t>A compression ratio of 40%</a:t>
            </a:r>
          </a:p>
          <a:p>
            <a:endParaRPr lang="en-US" altLang="en-US" sz="2000" dirty="0">
              <a:latin typeface="TimesNewRoman" charset="0"/>
            </a:endParaRPr>
          </a:p>
          <a:p>
            <a:r>
              <a:rPr lang="en-US" altLang="en-US" sz="2000" dirty="0">
                <a:latin typeface="TimesNewRoman" charset="0"/>
              </a:rPr>
              <a:t>By using 3bits to show the count:</a:t>
            </a:r>
          </a:p>
          <a:p>
            <a:pPr lvl="1"/>
            <a:r>
              <a:rPr lang="en-US" altLang="en-US" sz="1800" b="1" dirty="0">
                <a:latin typeface="TimesNewRoman" charset="0"/>
              </a:rPr>
              <a:t>0</a:t>
            </a:r>
            <a:r>
              <a:rPr lang="en-US" altLang="en-US" sz="1800" dirty="0">
                <a:latin typeface="TimesNewRoman" charset="0"/>
              </a:rPr>
              <a:t>(</a:t>
            </a:r>
            <a:r>
              <a:rPr lang="en-US" altLang="en-US" sz="1800" dirty="0">
                <a:solidFill>
                  <a:srgbClr val="FF0000"/>
                </a:solidFill>
                <a:latin typeface="TimesNewRoman" charset="0"/>
              </a:rPr>
              <a:t>7</a:t>
            </a:r>
            <a:r>
              <a:rPr lang="en-US" altLang="en-US" sz="1800" dirty="0">
                <a:latin typeface="TimesNewRoman" charset="0"/>
              </a:rPr>
              <a:t>) </a:t>
            </a:r>
            <a:r>
              <a:rPr lang="en-US" altLang="en-US" sz="1800" b="1" dirty="0">
                <a:latin typeface="TimesNewRoman" charset="0"/>
              </a:rPr>
              <a:t>0</a:t>
            </a:r>
            <a:r>
              <a:rPr lang="en-US" altLang="en-US" sz="1800" dirty="0">
                <a:latin typeface="TimesNewRoman" charset="0"/>
              </a:rPr>
              <a:t>(</a:t>
            </a:r>
            <a:r>
              <a:rPr lang="en-US" altLang="en-US" sz="1800" dirty="0">
                <a:solidFill>
                  <a:srgbClr val="FF0000"/>
                </a:solidFill>
                <a:latin typeface="TimesNewRoman" charset="0"/>
              </a:rPr>
              <a:t>7</a:t>
            </a:r>
            <a:r>
              <a:rPr lang="en-US" altLang="en-US" sz="1800" dirty="0">
                <a:latin typeface="TimesNewRoman" charset="0"/>
              </a:rPr>
              <a:t>) </a:t>
            </a:r>
            <a:r>
              <a:rPr lang="en-US" altLang="en-US" sz="1800" b="1" dirty="0">
                <a:latin typeface="TimesNewRoman" charset="0"/>
              </a:rPr>
              <a:t>0</a:t>
            </a:r>
            <a:r>
              <a:rPr lang="en-US" altLang="en-US" sz="1800" dirty="0">
                <a:latin typeface="TimesNewRoman" charset="0"/>
              </a:rPr>
              <a:t>(</a:t>
            </a:r>
            <a:r>
              <a:rPr lang="en-US" altLang="en-US" sz="1800" dirty="0">
                <a:solidFill>
                  <a:srgbClr val="FF0000"/>
                </a:solidFill>
                <a:latin typeface="TimesNewRoman" charset="0"/>
              </a:rPr>
              <a:t>7</a:t>
            </a:r>
            <a:r>
              <a:rPr lang="en-US" altLang="en-US" sz="1800" dirty="0">
                <a:latin typeface="TimesNewRoman" charset="0"/>
              </a:rPr>
              <a:t>) </a:t>
            </a:r>
            <a:r>
              <a:rPr lang="en-US" altLang="en-US" sz="1800" b="1" dirty="0">
                <a:latin typeface="TimesNewRoman" charset="0"/>
              </a:rPr>
              <a:t>1</a:t>
            </a:r>
            <a:r>
              <a:rPr lang="en-US" altLang="en-US" sz="1800" dirty="0">
                <a:latin typeface="TimesNewRoman" charset="0"/>
              </a:rPr>
              <a:t>(</a:t>
            </a:r>
            <a:r>
              <a:rPr lang="en-US" altLang="en-US" sz="1800" dirty="0">
                <a:solidFill>
                  <a:srgbClr val="FF0000"/>
                </a:solidFill>
                <a:latin typeface="TimesNewRoman" charset="0"/>
              </a:rPr>
              <a:t>1</a:t>
            </a:r>
            <a:r>
              <a:rPr lang="en-US" altLang="en-US" sz="1800" dirty="0">
                <a:latin typeface="TimesNewRoman" charset="0"/>
              </a:rPr>
              <a:t>) </a:t>
            </a:r>
            <a:r>
              <a:rPr lang="en-US" altLang="en-US" sz="1800" b="1" dirty="0">
                <a:latin typeface="TimesNewRoman" charset="0"/>
              </a:rPr>
              <a:t>0</a:t>
            </a:r>
            <a:r>
              <a:rPr lang="en-US" altLang="en-US" sz="1800" dirty="0">
                <a:latin typeface="TimesNewRoman" charset="0"/>
              </a:rPr>
              <a:t>(</a:t>
            </a:r>
            <a:r>
              <a:rPr lang="en-US" altLang="en-US" sz="1800" dirty="0">
                <a:solidFill>
                  <a:srgbClr val="FF0000"/>
                </a:solidFill>
                <a:latin typeface="TimesNewRoman" charset="0"/>
              </a:rPr>
              <a:t>7</a:t>
            </a:r>
            <a:r>
              <a:rPr lang="en-US" altLang="en-US" sz="1800" dirty="0">
                <a:latin typeface="TimesNewRoman" charset="0"/>
              </a:rPr>
              <a:t>)  </a:t>
            </a:r>
            <a:r>
              <a:rPr lang="en-US" altLang="en-US" sz="1800" b="1" dirty="0">
                <a:latin typeface="TimesNewRoman" charset="0"/>
              </a:rPr>
              <a:t>0</a:t>
            </a:r>
            <a:r>
              <a:rPr lang="en-US" altLang="en-US" sz="1800" dirty="0">
                <a:latin typeface="TimesNewRoman" charset="0"/>
              </a:rPr>
              <a:t>(</a:t>
            </a:r>
            <a:r>
              <a:rPr lang="en-US" altLang="en-US" sz="1800" dirty="0">
                <a:solidFill>
                  <a:srgbClr val="FF0000"/>
                </a:solidFill>
                <a:latin typeface="TimesNewRoman" charset="0"/>
              </a:rPr>
              <a:t>7</a:t>
            </a:r>
            <a:r>
              <a:rPr lang="en-US" altLang="en-US" sz="1800" dirty="0">
                <a:latin typeface="TimesNewRoman" charset="0"/>
              </a:rPr>
              <a:t>) </a:t>
            </a:r>
            <a:r>
              <a:rPr lang="en-US" altLang="en-US" sz="1800" b="1" dirty="0">
                <a:latin typeface="TimesNewRoman" charset="0"/>
              </a:rPr>
              <a:t>1</a:t>
            </a:r>
            <a:r>
              <a:rPr lang="en-US" altLang="en-US" sz="1800" dirty="0">
                <a:latin typeface="TimesNewRoman" charset="0"/>
              </a:rPr>
              <a:t>(1) </a:t>
            </a:r>
            <a:r>
              <a:rPr lang="en-US" altLang="en-US" sz="1800" b="1" dirty="0">
                <a:latin typeface="TimesNewRoman" charset="0"/>
              </a:rPr>
              <a:t>0</a:t>
            </a:r>
            <a:r>
              <a:rPr lang="en-US" altLang="en-US" sz="1800" dirty="0">
                <a:latin typeface="TimesNewRoman" charset="0"/>
              </a:rPr>
              <a:t>(7) </a:t>
            </a:r>
            <a:r>
              <a:rPr lang="en-US" altLang="en-US" sz="1800" b="1" dirty="0">
                <a:latin typeface="TimesNewRoman" charset="0"/>
              </a:rPr>
              <a:t>0</a:t>
            </a:r>
            <a:r>
              <a:rPr lang="en-US" altLang="en-US" sz="1800" dirty="0">
                <a:latin typeface="TimesNewRoman" charset="0"/>
              </a:rPr>
              <a:t>(6)</a:t>
            </a:r>
          </a:p>
          <a:p>
            <a:pPr lvl="1"/>
            <a:r>
              <a:rPr lang="en-US" altLang="en-US" sz="1800" dirty="0">
                <a:latin typeface="TimesNewRoman" charset="0"/>
              </a:rPr>
              <a:t>The amount of data is reduced to (3+1)*9 == 36 bits</a:t>
            </a:r>
          </a:p>
          <a:p>
            <a:pPr lvl="1"/>
            <a:r>
              <a:rPr lang="en-US" altLang="en-US" sz="1800" dirty="0">
                <a:latin typeface="TimesNewRoman" charset="0"/>
              </a:rPr>
              <a:t>A compression ratio of 28%</a:t>
            </a:r>
          </a:p>
          <a:p>
            <a:endParaRPr lang="en-US" altLang="en-US" dirty="0">
              <a:latin typeface="MonotypeSorts" charset="2"/>
            </a:endParaRPr>
          </a:p>
          <a:p>
            <a:endParaRPr lang="en-US" alt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914400" y="4191000"/>
            <a:ext cx="5376864" cy="381000"/>
            <a:chOff x="533400" y="5105400"/>
            <a:chExt cx="5715000" cy="381000"/>
          </a:xfrm>
        </p:grpSpPr>
        <p:sp>
          <p:nvSpPr>
            <p:cNvPr id="2" name="Rectangle 1"/>
            <p:cNvSpPr/>
            <p:nvPr/>
          </p:nvSpPr>
          <p:spPr bwMode="auto">
            <a:xfrm>
              <a:off x="533400" y="5105400"/>
              <a:ext cx="3048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838200" y="5105400"/>
              <a:ext cx="8382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</a:rPr>
                <a:t>10101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676400" y="5105400"/>
              <a:ext cx="3048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981200" y="5105400"/>
              <a:ext cx="8382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sz="1600" dirty="0">
                  <a:solidFill>
                    <a:srgbClr val="FF0000"/>
                  </a:solidFill>
                  <a:latin typeface="Arial" pitchFamily="34" charset="0"/>
                </a:rPr>
                <a:t>00001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819400" y="5105400"/>
              <a:ext cx="3048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124200" y="5105400"/>
              <a:ext cx="8382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sz="1600" dirty="0">
                  <a:solidFill>
                    <a:srgbClr val="FF0000"/>
                  </a:solidFill>
                  <a:latin typeface="Arial" pitchFamily="34" charset="0"/>
                </a:rPr>
                <a:t>01100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962400" y="5105400"/>
              <a:ext cx="3048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267200" y="5105400"/>
              <a:ext cx="8382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sz="1600" dirty="0">
                  <a:solidFill>
                    <a:srgbClr val="FF0000"/>
                  </a:solidFill>
                  <a:latin typeface="Arial" pitchFamily="34" charset="0"/>
                </a:rPr>
                <a:t>00001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105400" y="5105400"/>
              <a:ext cx="3048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410200" y="5105400"/>
              <a:ext cx="8382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sz="1600" dirty="0">
                  <a:solidFill>
                    <a:srgbClr val="FF0000"/>
                  </a:solidFill>
                  <a:latin typeface="Arial" pitchFamily="34" charset="0"/>
                </a:rPr>
                <a:t>01101</a:t>
              </a: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914400" y="6019800"/>
            <a:ext cx="3048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6019800"/>
            <a:ext cx="5334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111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747837" y="6019800"/>
            <a:ext cx="3048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047874" y="6019800"/>
            <a:ext cx="5334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 pitchFamily="34" charset="0"/>
              </a:rPr>
              <a:t>111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590799" y="6019800"/>
            <a:ext cx="3048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905124" y="6019800"/>
            <a:ext cx="600075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 pitchFamily="34" charset="0"/>
              </a:rPr>
              <a:t>111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505200" y="6019800"/>
            <a:ext cx="3048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810000" y="6019800"/>
            <a:ext cx="6096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 pitchFamily="34" charset="0"/>
              </a:rPr>
              <a:t>001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419600" y="6019800"/>
            <a:ext cx="3048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6019800"/>
            <a:ext cx="581025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 pitchFamily="34" charset="0"/>
              </a:rPr>
              <a:t>111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305425" y="6019800"/>
            <a:ext cx="3048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5605462" y="6019800"/>
            <a:ext cx="5334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 pitchFamily="34" charset="0"/>
              </a:rPr>
              <a:t>111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148387" y="6019800"/>
            <a:ext cx="3048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pitchFamily="34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462712" y="6019800"/>
            <a:ext cx="600075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 pitchFamily="34" charset="0"/>
              </a:rPr>
              <a:t>001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7062788" y="6019800"/>
            <a:ext cx="3048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pitchFamily="34" charset="0"/>
              </a:rPr>
              <a:t>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367588" y="6019800"/>
            <a:ext cx="6096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 pitchFamily="34" charset="0"/>
              </a:rPr>
              <a:t>111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7977188" y="6019800"/>
            <a:ext cx="3048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8281988" y="6019800"/>
            <a:ext cx="581025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 pitchFamily="34" charset="0"/>
              </a:rPr>
              <a:t>110</a:t>
            </a:r>
          </a:p>
        </p:txBody>
      </p:sp>
    </p:spTree>
    <p:extLst>
      <p:ext uri="{BB962C8B-B14F-4D97-AF65-F5344CB8AC3E}">
        <p14:creationId xmlns:p14="http://schemas.microsoft.com/office/powerpoint/2010/main" val="50694383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We are using count size of 5 bit for the following sequence:</a:t>
            </a:r>
          </a:p>
          <a:p>
            <a:pPr lvl="1"/>
            <a:r>
              <a:rPr lang="en-US" sz="2000" b="1" dirty="0"/>
              <a:t>0010101001100101010101010100</a:t>
            </a:r>
          </a:p>
          <a:p>
            <a:endParaRPr lang="en-US" sz="2000" dirty="0"/>
          </a:p>
          <a:p>
            <a:r>
              <a:rPr lang="en-US" sz="2000" dirty="0"/>
              <a:t>What is the output of RLE?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What is the compression ratio?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What is the problem here?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3ECFDF-9C20-004E-A1EF-7F66D5EAC53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71593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ＭＳ Ｐゴシック"/>
        <a:cs typeface="ＭＳ Ｐゴシック"/>
      </a:majorFont>
      <a:minorFont>
        <a:latin typeface="Tahom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6333</TotalTime>
  <Words>1888</Words>
  <Application>Microsoft Macintosh PowerPoint</Application>
  <PresentationFormat>On-screen Show (4:3)</PresentationFormat>
  <Paragraphs>595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Arial</vt:lpstr>
      <vt:lpstr>Arial</vt:lpstr>
      <vt:lpstr>Britannic Bold</vt:lpstr>
      <vt:lpstr>Calibri</vt:lpstr>
      <vt:lpstr>Calibri Light</vt:lpstr>
      <vt:lpstr>Garamond</vt:lpstr>
      <vt:lpstr>MonotypeSorts</vt:lpstr>
      <vt:lpstr>Tahoma</vt:lpstr>
      <vt:lpstr>Times</vt:lpstr>
      <vt:lpstr>Times New Roman</vt:lpstr>
      <vt:lpstr>TimesNewRoman</vt:lpstr>
      <vt:lpstr>Wingdings</vt:lpstr>
      <vt:lpstr>Edge</vt:lpstr>
      <vt:lpstr>Office Theme</vt:lpstr>
      <vt:lpstr>Custom Design</vt:lpstr>
      <vt:lpstr>PowerPoint Presentation</vt:lpstr>
      <vt:lpstr>Data Compression</vt:lpstr>
      <vt:lpstr>Data Compression</vt:lpstr>
      <vt:lpstr>Why Data Compression</vt:lpstr>
      <vt:lpstr>PowerPoint Presentation</vt:lpstr>
      <vt:lpstr>Broad Classification</vt:lpstr>
      <vt:lpstr>Broad Classification</vt:lpstr>
      <vt:lpstr>Run Length Coding</vt:lpstr>
      <vt:lpstr>Quiz:</vt:lpstr>
      <vt:lpstr>Effectiveness of Compression</vt:lpstr>
      <vt:lpstr>Huffman Coding</vt:lpstr>
      <vt:lpstr>Huffman Code Example</vt:lpstr>
      <vt:lpstr>Huffman Code Data Structures</vt:lpstr>
      <vt:lpstr>Huffman Code Algorithm Overview</vt:lpstr>
      <vt:lpstr>Huffman Code – Creating Tree</vt:lpstr>
      <vt:lpstr>Huffman Tree Construction 1</vt:lpstr>
      <vt:lpstr>Huffman Tree Construction 2</vt:lpstr>
      <vt:lpstr>Huffman Tree Construction 3</vt:lpstr>
      <vt:lpstr>Huffman Tree Construction 4</vt:lpstr>
      <vt:lpstr>Huffman Tree Construction 5</vt:lpstr>
      <vt:lpstr>Huffman Coding Example</vt:lpstr>
      <vt:lpstr>How About Decoding?</vt:lpstr>
      <vt:lpstr>Huffman Code Algorithm Overview</vt:lpstr>
      <vt:lpstr>Huffman Decoding 1</vt:lpstr>
      <vt:lpstr>Huffman Decoding 2</vt:lpstr>
      <vt:lpstr>Huffman Decoding 3</vt:lpstr>
      <vt:lpstr>Huffman Decoding 4</vt:lpstr>
      <vt:lpstr>Huffman Decoding 5</vt:lpstr>
      <vt:lpstr>Huffman Decoding 6</vt:lpstr>
      <vt:lpstr>Huffman Decoding 7</vt:lpstr>
      <vt:lpstr>Huffman Code Properties</vt:lpstr>
      <vt:lpstr>Huffman Code Properties</vt:lpstr>
      <vt:lpstr>Assignment:</vt:lpstr>
      <vt:lpstr>Now Lets Watch This: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Avesta Sasan</cp:lastModifiedBy>
  <cp:revision>462</cp:revision>
  <dcterms:created xsi:type="dcterms:W3CDTF">2010-08-23T19:09:31Z</dcterms:created>
  <dcterms:modified xsi:type="dcterms:W3CDTF">2023-10-26T19:16:16Z</dcterms:modified>
</cp:coreProperties>
</file>